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71" r:id="rId15"/>
    <p:sldId id="270" r:id="rId16"/>
    <p:sldId id="269" r:id="rId17"/>
    <p:sldId id="274" r:id="rId18"/>
    <p:sldId id="268" r:id="rId19"/>
    <p:sldId id="273" r:id="rId20"/>
    <p:sldId id="275" r:id="rId21"/>
    <p:sldId id="276" r:id="rId22"/>
    <p:sldId id="285" r:id="rId23"/>
    <p:sldId id="277" r:id="rId24"/>
    <p:sldId id="278" r:id="rId25"/>
    <p:sldId id="284" r:id="rId26"/>
    <p:sldId id="280" r:id="rId27"/>
    <p:sldId id="279" r:id="rId28"/>
    <p:sldId id="286" r:id="rId29"/>
    <p:sldId id="287" r:id="rId30"/>
    <p:sldId id="288" r:id="rId31"/>
    <p:sldId id="289" r:id="rId32"/>
    <p:sldId id="290" r:id="rId33"/>
    <p:sldId id="291" r:id="rId34"/>
    <p:sldId id="29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nior Pastor" userId="4ae8e2e6-3752-4daa-9e55-3f6ebcaf242a" providerId="ADAL" clId="{F3BB0E98-2E68-446A-9E80-3DEF9F9BABD7}"/>
    <pc:docChg chg="modSld">
      <pc:chgData name="Senior Pastor" userId="4ae8e2e6-3752-4daa-9e55-3f6ebcaf242a" providerId="ADAL" clId="{F3BB0E98-2E68-446A-9E80-3DEF9F9BABD7}" dt="2021-11-04T16:09:56.168" v="5" actId="20577"/>
      <pc:docMkLst>
        <pc:docMk/>
      </pc:docMkLst>
      <pc:sldChg chg="modSp mod">
        <pc:chgData name="Senior Pastor" userId="4ae8e2e6-3752-4daa-9e55-3f6ebcaf242a" providerId="ADAL" clId="{F3BB0E98-2E68-446A-9E80-3DEF9F9BABD7}" dt="2021-11-04T16:09:36.548" v="1" actId="21"/>
        <pc:sldMkLst>
          <pc:docMk/>
          <pc:sldMk cId="3574416165" sldId="275"/>
        </pc:sldMkLst>
        <pc:spChg chg="mod">
          <ac:chgData name="Senior Pastor" userId="4ae8e2e6-3752-4daa-9e55-3f6ebcaf242a" providerId="ADAL" clId="{F3BB0E98-2E68-446A-9E80-3DEF9F9BABD7}" dt="2021-11-04T16:09:36.548" v="1" actId="21"/>
          <ac:spMkLst>
            <pc:docMk/>
            <pc:sldMk cId="3574416165" sldId="275"/>
            <ac:spMk id="16" creationId="{C652549A-5328-4136-9E8D-6F3E613911F8}"/>
          </ac:spMkLst>
        </pc:spChg>
      </pc:sldChg>
      <pc:sldChg chg="modSp mod">
        <pc:chgData name="Senior Pastor" userId="4ae8e2e6-3752-4daa-9e55-3f6ebcaf242a" providerId="ADAL" clId="{F3BB0E98-2E68-446A-9E80-3DEF9F9BABD7}" dt="2021-11-04T16:09:56.168" v="5" actId="20577"/>
        <pc:sldMkLst>
          <pc:docMk/>
          <pc:sldMk cId="2534326503" sldId="276"/>
        </pc:sldMkLst>
        <pc:spChg chg="mod">
          <ac:chgData name="Senior Pastor" userId="4ae8e2e6-3752-4daa-9e55-3f6ebcaf242a" providerId="ADAL" clId="{F3BB0E98-2E68-446A-9E80-3DEF9F9BABD7}" dt="2021-11-04T16:09:56.168" v="5" actId="20577"/>
          <ac:spMkLst>
            <pc:docMk/>
            <pc:sldMk cId="2534326503" sldId="276"/>
            <ac:spMk id="16" creationId="{FB3D1BA0-29B1-45CA-87AF-FB223558A90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0000"/>
              </a:lnSpc>
              <a:defRPr sz="2800" cap="all" spc="390" baseline="0"/>
            </a:lvl1pPr>
          </a:lstStyle>
          <a:p>
            <a:r>
              <a:rPr lang="en-US" dirty="0"/>
              <a:t>CLICK TO EDIT MASTER TITLE STYLE</a:t>
            </a:r>
          </a:p>
        </p:txBody>
      </p:sp>
      <p:sp>
        <p:nvSpPr>
          <p:cNvPr id="3" name="Subtitle 2">
            <a:extLst>
              <a:ext uri="{FF2B5EF4-FFF2-40B4-BE49-F238E27FC236}">
                <a16:creationId xmlns:a16="http://schemas.microsoft.com/office/drawing/2014/main"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0B6BE6EF-9D0F-4ABF-B92C-E967FE3F16CF}"/>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5" name="Footer Placeholder 4">
            <a:extLst>
              <a:ext uri="{FF2B5EF4-FFF2-40B4-BE49-F238E27FC236}">
                <a16:creationId xmlns:a16="http://schemas.microsoft.com/office/drawing/2014/main"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id="{E8E16270-CBD7-4ACC-BFC5-9CADE7226688}"/>
              </a:ext>
            </a:extLst>
          </p:cNvPr>
          <p:cNvSpPr>
            <a:spLocks noGrp="1"/>
          </p:cNvSpPr>
          <p:nvPr>
            <p:ph type="sldNum" sz="quarter" idx="12"/>
          </p:nvPr>
        </p:nvSpPr>
        <p:spPr/>
        <p:txBody>
          <a:bodyPr/>
          <a:lstStyle/>
          <a:p>
            <a:fld id="{19590046-DA73-4BBF-84B5-C08E6F75191A}" type="slidenum">
              <a:rPr lang="en-US" smtClean="0"/>
              <a:t>‹#›</a:t>
            </a:fld>
            <a:endParaRPr lang="en-US"/>
          </a:p>
        </p:txBody>
      </p:sp>
      <p:grpSp>
        <p:nvGrpSpPr>
          <p:cNvPr id="7" name="Group 6">
            <a:extLst>
              <a:ext uri="{FF2B5EF4-FFF2-40B4-BE49-F238E27FC236}">
                <a16:creationId xmlns:a16="http://schemas.microsoft.com/office/drawing/2014/main"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44678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3D0DD-B04E-4E48-8EE1-51E46131A9A2}"/>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5" name="Footer Placeholder 4">
            <a:extLst>
              <a:ext uri="{FF2B5EF4-FFF2-40B4-BE49-F238E27FC236}">
                <a16:creationId xmlns:a16="http://schemas.microsoft.com/office/drawing/2014/main"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C0801-9C45-40AE-AB33-5742CDA4DAC7}"/>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795638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712FAF3-C106-49CB-A845-1FC7F731399D}"/>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5" name="Footer Placeholder 4">
            <a:extLst>
              <a:ext uri="{FF2B5EF4-FFF2-40B4-BE49-F238E27FC236}">
                <a16:creationId xmlns:a16="http://schemas.microsoft.com/office/drawing/2014/main"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E1751-E7AA-406D-A977-1ACEF1FBD134}"/>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75706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DC87-4B97-4A7C-BC4C-6E77245616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BD40E-B0AA-47B8-900F-488A8AEC1BC2}"/>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5" name="Footer Placeholder 4">
            <a:extLst>
              <a:ext uri="{FF2B5EF4-FFF2-40B4-BE49-F238E27FC236}">
                <a16:creationId xmlns:a16="http://schemas.microsoft.com/office/drawing/2014/main"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5C6BB9-EF4F-465E-985B-34521F68C583}"/>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246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87F5577-D71B-4279-B07A-62F703E5D1DC}"/>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5" name="Footer Placeholder 4">
            <a:extLst>
              <a:ext uri="{FF2B5EF4-FFF2-40B4-BE49-F238E27FC236}">
                <a16:creationId xmlns:a16="http://schemas.microsoft.com/office/drawing/2014/main"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FCF8A-B8C6-496A-98A5-BBB52DB70F16}"/>
              </a:ext>
            </a:extLst>
          </p:cNvPr>
          <p:cNvSpPr>
            <a:spLocks noGrp="1"/>
          </p:cNvSpPr>
          <p:nvPr>
            <p:ph type="sldNum" sz="quarter" idx="12"/>
          </p:nvPr>
        </p:nvSpPr>
        <p:spPr/>
        <p:txBody>
          <a:bodyPr/>
          <a:lstStyle/>
          <a:p>
            <a:fld id="{19590046-DA73-4BBF-84B5-C08E6F75191A}" type="slidenum">
              <a:rPr lang="en-US" smtClean="0"/>
              <a:t>‹#›</a:t>
            </a:fld>
            <a:endParaRPr lang="en-US"/>
          </a:p>
        </p:txBody>
      </p:sp>
      <p:sp>
        <p:nvSpPr>
          <p:cNvPr id="11" name="Rectangle 5">
            <a:extLst>
              <a:ext uri="{FF2B5EF4-FFF2-40B4-BE49-F238E27FC236}">
                <a16:creationId xmlns:a16="http://schemas.microsoft.com/office/drawing/2014/main" id="{CDE45C10-227D-42DF-A888-EEFD3784FA8E}"/>
              </a:ext>
              <a:ext uri="{C183D7F6-B498-43B3-948B-1728B52AA6E4}">
                <adec:decorative xmlns:adec="http://schemas.microsoft.com/office/drawing/2017/decorative"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A214944-8898-48BC-AE6F-065DA7BBB8E8}"/>
              </a:ext>
              <a:ext uri="{C183D7F6-B498-43B3-948B-1728B52AA6E4}">
                <adec:decorative xmlns:adec="http://schemas.microsoft.com/office/drawing/2017/decorative"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dirty="0"/>
              <a:t>Click to edit Master title style</a:t>
            </a:r>
          </a:p>
        </p:txBody>
      </p:sp>
      <p:sp>
        <p:nvSpPr>
          <p:cNvPr id="3" name="Text Placeholder 2">
            <a:extLst>
              <a:ext uri="{FF2B5EF4-FFF2-40B4-BE49-F238E27FC236}">
                <a16:creationId xmlns:a16="http://schemas.microsoft.com/office/drawing/2014/main"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817433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662F7D-C4AD-4BD4-AAC8-F0223EE4A38B}"/>
              </a:ext>
            </a:extLst>
          </p:cNvPr>
          <p:cNvSpPr>
            <a:spLocks noGrp="1"/>
          </p:cNvSpPr>
          <p:nvPr>
            <p:ph sz="half" idx="1"/>
          </p:nvPr>
        </p:nvSpPr>
        <p:spPr>
          <a:xfrm>
            <a:off x="1037305" y="2155369"/>
            <a:ext cx="4953000" cy="39983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6095F-AE34-4E94-B722-E3A1205AEEDC}"/>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6" name="Footer Placeholder 5">
            <a:extLst>
              <a:ext uri="{FF2B5EF4-FFF2-40B4-BE49-F238E27FC236}">
                <a16:creationId xmlns:a16="http://schemas.microsoft.com/office/drawing/2014/main"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AEF-56B8-49F5-81E8-663B1FFA073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594792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873F-001F-4254-97F3-05329E6A7B67}"/>
              </a:ext>
            </a:extLst>
          </p:cNvPr>
          <p:cNvSpPr>
            <a:spLocks noGrp="1"/>
          </p:cNvSpPr>
          <p:nvPr>
            <p:ph type="title"/>
          </p:nvPr>
        </p:nvSpPr>
        <p:spPr>
          <a:xfrm>
            <a:off x="1028700" y="555171"/>
            <a:ext cx="10134600" cy="113551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A2D07B-3A5D-41C2-83B8-BD1AD6522CAD}"/>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8" name="Footer Placeholder 7">
            <a:extLst>
              <a:ext uri="{FF2B5EF4-FFF2-40B4-BE49-F238E27FC236}">
                <a16:creationId xmlns:a16="http://schemas.microsoft.com/office/drawing/2014/main"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2F244-23EB-4E1A-B74F-77F23F87978D}"/>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632610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67C0AC-3C98-4D68-AE72-CFFA1638CC02}"/>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4" name="Footer Placeholder 3">
            <a:extLst>
              <a:ext uri="{FF2B5EF4-FFF2-40B4-BE49-F238E27FC236}">
                <a16:creationId xmlns:a16="http://schemas.microsoft.com/office/drawing/2014/main"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B9201-B20B-4412-B745-F2F6A91487E8}"/>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289106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4889A-9ABE-4409-BAD8-F84C36C1FA09}"/>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3" name="Footer Placeholder 2">
            <a:extLst>
              <a:ext uri="{FF2B5EF4-FFF2-40B4-BE49-F238E27FC236}">
                <a16:creationId xmlns:a16="http://schemas.microsoft.com/office/drawing/2014/main"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4AD11-7FD2-432C-A6AB-395BE9275C1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724706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99A5-94A1-4452-AFF0-918BDA8B14F9}"/>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6" name="Footer Placeholder 5">
            <a:extLst>
              <a:ext uri="{FF2B5EF4-FFF2-40B4-BE49-F238E27FC236}">
                <a16:creationId xmlns:a16="http://schemas.microsoft.com/office/drawing/2014/main"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46024-82ED-40EF-8846-F6CC44BC53DE}"/>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02757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AD40B-9246-4532-9F73-5BA9061C3ABA}"/>
              </a:ext>
            </a:extLst>
          </p:cNvPr>
          <p:cNvSpPr>
            <a:spLocks noGrp="1"/>
          </p:cNvSpPr>
          <p:nvPr>
            <p:ph type="dt" sz="half" idx="10"/>
          </p:nvPr>
        </p:nvSpPr>
        <p:spPr/>
        <p:txBody>
          <a:bodyPr/>
          <a:lstStyle/>
          <a:p>
            <a:fld id="{C485584D-7D79-4248-9986-4CA35242F944}" type="datetimeFigureOut">
              <a:rPr lang="en-US" smtClean="0"/>
              <a:t>11/3/2021</a:t>
            </a:fld>
            <a:endParaRPr lang="en-US"/>
          </a:p>
        </p:txBody>
      </p:sp>
      <p:sp>
        <p:nvSpPr>
          <p:cNvPr id="6" name="Footer Placeholder 5">
            <a:extLst>
              <a:ext uri="{FF2B5EF4-FFF2-40B4-BE49-F238E27FC236}">
                <a16:creationId xmlns:a16="http://schemas.microsoft.com/office/drawing/2014/main"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E99FB-C932-4165-A612-8B302D8F7229}"/>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56145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E7638-D991-46E7-BF2C-67D1AC829628}"/>
              </a:ext>
            </a:extLst>
          </p:cNvPr>
          <p:cNvSpPr>
            <a:spLocks noGrp="1"/>
          </p:cNvSpPr>
          <p:nvPr>
            <p:ph type="title"/>
          </p:nvPr>
        </p:nvSpPr>
        <p:spPr>
          <a:xfrm>
            <a:off x="1028700" y="723900"/>
            <a:ext cx="10134600" cy="1288489"/>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A7C6B9C-4923-4DAB-9748-D5CD289EB978}"/>
              </a:ext>
            </a:extLst>
          </p:cNvPr>
          <p:cNvSpPr>
            <a:spLocks noGrp="1"/>
          </p:cNvSpPr>
          <p:nvPr>
            <p:ph type="body" idx="1"/>
          </p:nvPr>
        </p:nvSpPr>
        <p:spPr>
          <a:xfrm>
            <a:off x="1028700" y="2161903"/>
            <a:ext cx="10134600" cy="396934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7578CF6-4B33-40E4-B881-5F4C568378E1}"/>
              </a:ext>
            </a:extLst>
          </p:cNvPr>
          <p:cNvSpPr>
            <a:spLocks noGrp="1"/>
          </p:cNvSpPr>
          <p:nvPr>
            <p:ph type="sldNum" sz="quarter" idx="4"/>
          </p:nvPr>
        </p:nvSpPr>
        <p:spPr>
          <a:xfrm>
            <a:off x="11394765" y="6245032"/>
            <a:ext cx="524491" cy="365125"/>
          </a:xfrm>
          <a:prstGeom prst="rect">
            <a:avLst/>
          </a:prstGeom>
        </p:spPr>
        <p:txBody>
          <a:bodyPr vert="horz" lIns="91440" tIns="45720" rIns="91440" bIns="45720" rtlCol="0" anchor="ctr"/>
          <a:lstStyle>
            <a:lvl1pPr algn="r">
              <a:defRPr sz="1050">
                <a:solidFill>
                  <a:schemeClr val="tx2"/>
                </a:solidFill>
              </a:defRPr>
            </a:lvl1pPr>
          </a:lstStyle>
          <a:p>
            <a:fld id="{19590046-DA73-4BBF-84B5-C08E6F75191A}" type="slidenum">
              <a:rPr lang="en-US" smtClean="0"/>
              <a:t>‹#›</a:t>
            </a:fld>
            <a:endParaRPr lang="en-US"/>
          </a:p>
        </p:txBody>
      </p:sp>
      <p:sp>
        <p:nvSpPr>
          <p:cNvPr id="4" name="Date Placeholder 3">
            <a:extLst>
              <a:ext uri="{FF2B5EF4-FFF2-40B4-BE49-F238E27FC236}">
                <a16:creationId xmlns:a16="http://schemas.microsoft.com/office/drawing/2014/main" id="{25AE857E-F564-4539-9984-10435B6140AC}"/>
              </a:ext>
            </a:extLst>
          </p:cNvPr>
          <p:cNvSpPr>
            <a:spLocks noGrp="1"/>
          </p:cNvSpPr>
          <p:nvPr>
            <p:ph type="dt" sz="half" idx="2"/>
          </p:nvPr>
        </p:nvSpPr>
        <p:spPr>
          <a:xfrm>
            <a:off x="354841" y="6245032"/>
            <a:ext cx="2659380" cy="365125"/>
          </a:xfrm>
          <a:prstGeom prst="rect">
            <a:avLst/>
          </a:prstGeom>
        </p:spPr>
        <p:txBody>
          <a:bodyPr vert="horz" lIns="91440" tIns="45720" rIns="91440" bIns="45720" rtlCol="0" anchor="ctr"/>
          <a:lstStyle>
            <a:lvl1pPr algn="l">
              <a:defRPr sz="1050">
                <a:solidFill>
                  <a:schemeClr val="tx2"/>
                </a:solidFill>
              </a:defRPr>
            </a:lvl1pPr>
          </a:lstStyle>
          <a:p>
            <a:fld id="{C485584D-7D79-4248-9986-4CA35242F944}" type="datetimeFigureOut">
              <a:rPr lang="en-US" smtClean="0"/>
              <a:t>11/3/2021</a:t>
            </a:fld>
            <a:endParaRPr lang="en-US"/>
          </a:p>
        </p:txBody>
      </p:sp>
      <p:sp>
        <p:nvSpPr>
          <p:cNvPr id="5" name="Footer Placeholder 4">
            <a:extLst>
              <a:ext uri="{FF2B5EF4-FFF2-40B4-BE49-F238E27FC236}">
                <a16:creationId xmlns:a16="http://schemas.microsoft.com/office/drawing/2014/main" id="{7D1EABEF-B998-4B11-A878-8F492F8E3983}"/>
              </a:ext>
            </a:extLst>
          </p:cNvPr>
          <p:cNvSpPr>
            <a:spLocks noGrp="1"/>
          </p:cNvSpPr>
          <p:nvPr>
            <p:ph type="ftr" sz="quarter" idx="3"/>
          </p:nvPr>
        </p:nvSpPr>
        <p:spPr>
          <a:xfrm>
            <a:off x="7279964" y="6245033"/>
            <a:ext cx="4112222" cy="365125"/>
          </a:xfrm>
          <a:prstGeom prst="rect">
            <a:avLst/>
          </a:prstGeom>
        </p:spPr>
        <p:txBody>
          <a:bodyPr vert="horz" lIns="91440" tIns="45720" rIns="91440" bIns="45720" rtlCol="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454490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p:titleStyle>
    <p:body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blueletterbible.org/kjv/romans/4/15/s_1050015" TargetMode="External"/><Relationship Id="rId2" Type="http://schemas.openxmlformats.org/officeDocument/2006/relationships/hyperlink" Target="https://www.blueletterbible.org/kjv/1john/3/4/s_1162004"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blueletterbible.org/kjv/romans/7/5-24/s_1053005" TargetMode="External"/><Relationship Id="rId4" Type="http://schemas.openxmlformats.org/officeDocument/2006/relationships/hyperlink" Target="https://www.blueletterbible.org/kjv/romans/6/12-17/s_105201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blueletterbible.org/kjv/galatians/5/17/s_1096017" TargetMode="External"/><Relationship Id="rId2" Type="http://schemas.openxmlformats.org/officeDocument/2006/relationships/hyperlink" Target="https://www.blueletterbible.org/kjv/romans/6/12-17/s_1052012"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blueletterbible.org/kjv/james/1/15/s_1147015" TargetMode="External"/><Relationship Id="rId4" Type="http://schemas.openxmlformats.org/officeDocument/2006/relationships/hyperlink" Target="https://www.blueletterbible.org/kjv/james/1/14/s_1147014"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blueletterbible.org/kjv/genesis/3/1-6/s_3001"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blueletterbible.org/kjv/1corinthians/15/22-45/s_1077022" TargetMode="External"/><Relationship Id="rId2" Type="http://schemas.openxmlformats.org/officeDocument/2006/relationships/hyperlink" Target="https://www.blueletterbible.org/kjv/romans/5/12-21/s_1051012"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8">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10">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2" name="Rectangle 11">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50" name="Straight Connector 12">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Straight Connector 13">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16" name="Rectangle 15">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7618AB-1B6B-4AC5-87E6-78BA27052B4F}"/>
              </a:ext>
            </a:extLst>
          </p:cNvPr>
          <p:cNvPicPr>
            <a:picLocks noChangeAspect="1"/>
          </p:cNvPicPr>
          <p:nvPr/>
        </p:nvPicPr>
        <p:blipFill rotWithShape="1">
          <a:blip r:embed="rId2"/>
          <a:srcRect t="17279"/>
          <a:stretch/>
        </p:blipFill>
        <p:spPr>
          <a:xfrm>
            <a:off x="20" y="11"/>
            <a:ext cx="12191980" cy="6857989"/>
          </a:xfrm>
          <a:prstGeom prst="rect">
            <a:avLst/>
          </a:prstGeom>
        </p:spPr>
      </p:pic>
      <p:sp>
        <p:nvSpPr>
          <p:cNvPr id="18" name="Rectangle 5">
            <a:extLst>
              <a:ext uri="{FF2B5EF4-FFF2-40B4-BE49-F238E27FC236}">
                <a16:creationId xmlns:a16="http://schemas.microsoft.com/office/drawing/2014/main" id="{FDCD62BB-F134-412E-AF5B-602B04458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50337"/>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CD5163-2DBB-40C3-A44C-3D3F989E47C7}"/>
              </a:ext>
            </a:extLst>
          </p:cNvPr>
          <p:cNvSpPr>
            <a:spLocks noGrp="1"/>
          </p:cNvSpPr>
          <p:nvPr>
            <p:ph type="title"/>
          </p:nvPr>
        </p:nvSpPr>
        <p:spPr>
          <a:xfrm>
            <a:off x="1048561" y="1066800"/>
            <a:ext cx="3931320" cy="2267193"/>
          </a:xfrm>
        </p:spPr>
        <p:txBody>
          <a:bodyPr vert="horz" lIns="91440" tIns="45720" rIns="91440" bIns="45720" rtlCol="0" anchor="b">
            <a:normAutofit/>
          </a:bodyPr>
          <a:lstStyle/>
          <a:p>
            <a:pPr algn="ctr"/>
            <a:r>
              <a:rPr lang="en-US" sz="2800" kern="1200" cap="all" spc="390" baseline="0">
                <a:solidFill>
                  <a:schemeClr val="tx2"/>
                </a:solidFill>
                <a:latin typeface="+mj-lt"/>
                <a:ea typeface="+mj-ea"/>
                <a:cs typeface="+mj-cs"/>
              </a:rPr>
              <a:t>Sex and Sexuality</a:t>
            </a:r>
          </a:p>
        </p:txBody>
      </p:sp>
      <p:sp>
        <p:nvSpPr>
          <p:cNvPr id="3" name="Subtitle 2">
            <a:extLst>
              <a:ext uri="{FF2B5EF4-FFF2-40B4-BE49-F238E27FC236}">
                <a16:creationId xmlns:a16="http://schemas.microsoft.com/office/drawing/2014/main" id="{A6F6EEC9-83A7-4141-B558-877C38F70303}"/>
              </a:ext>
            </a:extLst>
          </p:cNvPr>
          <p:cNvSpPr>
            <a:spLocks noGrp="1"/>
          </p:cNvSpPr>
          <p:nvPr>
            <p:ph idx="1"/>
          </p:nvPr>
        </p:nvSpPr>
        <p:spPr>
          <a:xfrm>
            <a:off x="1048561" y="4327781"/>
            <a:ext cx="3931321" cy="1033669"/>
          </a:xfrm>
        </p:spPr>
        <p:txBody>
          <a:bodyPr vert="horz" lIns="91440" tIns="45720" rIns="91440" bIns="45720" rtlCol="0">
            <a:normAutofit/>
          </a:bodyPr>
          <a:lstStyle/>
          <a:p>
            <a:pPr algn="ctr">
              <a:lnSpc>
                <a:spcPct val="100000"/>
              </a:lnSpc>
            </a:pPr>
            <a:r>
              <a:rPr lang="en-US"/>
              <a:t>Can I Be Gay and Christian?</a:t>
            </a:r>
          </a:p>
        </p:txBody>
      </p:sp>
      <p:grpSp>
        <p:nvGrpSpPr>
          <p:cNvPr id="52" name="Group 19">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80479" y="3871114"/>
            <a:ext cx="867485" cy="115439"/>
            <a:chOff x="8910933" y="1861308"/>
            <a:chExt cx="867485" cy="115439"/>
          </a:xfrm>
        </p:grpSpPr>
        <p:sp>
          <p:nvSpPr>
            <p:cNvPr id="53" name="Rectangle 20">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042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723900"/>
            <a:ext cx="3931320" cy="3041701"/>
          </a:xfrm>
        </p:spPr>
        <p:txBody>
          <a:bodyPr vert="horz" lIns="91440" tIns="45720" rIns="91440" bIns="45720" rtlCol="0" anchor="b">
            <a:normAutofit fontScale="90000"/>
          </a:bodyPr>
          <a:lstStyle/>
          <a:p>
            <a:pPr algn="l"/>
            <a:r>
              <a:rPr lang="en-GB" sz="1600" b="1" i="0" dirty="0">
                <a:solidFill>
                  <a:srgbClr val="252324"/>
                </a:solidFill>
                <a:effectLst/>
                <a:latin typeface="Tinos"/>
              </a:rPr>
              <a:t>Carousing</a:t>
            </a:r>
            <a:r>
              <a:rPr lang="en-GB" sz="1600" b="0" i="0" dirty="0">
                <a:solidFill>
                  <a:srgbClr val="252324"/>
                </a:solidFill>
                <a:effectLst/>
                <a:latin typeface="Tinos"/>
              </a:rPr>
              <a:t>—Romans 13:13; Galatians 5:21; 1 Peter 4:3</a:t>
            </a:r>
            <a:br>
              <a:rPr lang="en-GB" sz="1600" b="0" i="0" dirty="0">
                <a:solidFill>
                  <a:srgbClr val="252324"/>
                </a:solidFill>
                <a:effectLst/>
                <a:latin typeface="Tinos"/>
              </a:rPr>
            </a:br>
            <a:r>
              <a:rPr lang="en-GB" sz="1600" b="1" i="0" dirty="0" err="1">
                <a:solidFill>
                  <a:srgbClr val="252324"/>
                </a:solidFill>
                <a:effectLst/>
                <a:latin typeface="Tinos"/>
              </a:rPr>
              <a:t>Clamor</a:t>
            </a:r>
            <a:r>
              <a:rPr lang="en-GB" sz="1600" b="0" i="0" dirty="0">
                <a:solidFill>
                  <a:srgbClr val="252324"/>
                </a:solidFill>
                <a:effectLst/>
                <a:latin typeface="Tinos"/>
              </a:rPr>
              <a:t>—Ephesians 4:31</a:t>
            </a:r>
            <a:br>
              <a:rPr lang="en-GB" sz="1600" b="0" i="0" dirty="0">
                <a:solidFill>
                  <a:srgbClr val="252324"/>
                </a:solidFill>
                <a:effectLst/>
                <a:latin typeface="Tinos"/>
              </a:rPr>
            </a:br>
            <a:r>
              <a:rPr lang="en-GB" sz="1600" b="1" i="0" dirty="0">
                <a:solidFill>
                  <a:srgbClr val="252324"/>
                </a:solidFill>
                <a:effectLst/>
                <a:latin typeface="Tinos"/>
              </a:rPr>
              <a:t>Complaining</a:t>
            </a:r>
            <a:r>
              <a:rPr lang="en-GB" sz="1600" b="0" i="0" dirty="0">
                <a:solidFill>
                  <a:srgbClr val="252324"/>
                </a:solidFill>
                <a:effectLst/>
                <a:latin typeface="Tinos"/>
              </a:rPr>
              <a:t>—Ephesians 4:31; Colossians 3:13; 1 Peter 4:9; James 5:9</a:t>
            </a:r>
            <a:br>
              <a:rPr lang="en-GB" sz="1600" b="0" i="0" dirty="0">
                <a:solidFill>
                  <a:srgbClr val="252324"/>
                </a:solidFill>
                <a:effectLst/>
                <a:latin typeface="Tinos"/>
              </a:rPr>
            </a:br>
            <a:r>
              <a:rPr lang="en-GB" sz="1600" b="1" i="0" dirty="0">
                <a:solidFill>
                  <a:srgbClr val="252324"/>
                </a:solidFill>
                <a:effectLst/>
                <a:latin typeface="Tinos"/>
              </a:rPr>
              <a:t>Conceit</a:t>
            </a:r>
            <a:r>
              <a:rPr lang="en-GB" sz="1600" b="0" i="0" dirty="0">
                <a:solidFill>
                  <a:srgbClr val="252324"/>
                </a:solidFill>
                <a:effectLst/>
                <a:latin typeface="Tinos"/>
              </a:rPr>
              <a:t>—2 Timothy 3:4</a:t>
            </a:r>
            <a:br>
              <a:rPr lang="en-GB" sz="1600" b="0" i="0" dirty="0">
                <a:solidFill>
                  <a:srgbClr val="252324"/>
                </a:solidFill>
                <a:effectLst/>
                <a:latin typeface="Tinos"/>
              </a:rPr>
            </a:br>
            <a:r>
              <a:rPr lang="en-GB" sz="1600" b="1" i="0" dirty="0">
                <a:solidFill>
                  <a:srgbClr val="252324"/>
                </a:solidFill>
                <a:effectLst/>
                <a:latin typeface="Tinos"/>
              </a:rPr>
              <a:t>Coveting</a:t>
            </a:r>
            <a:r>
              <a:rPr lang="en-GB" sz="1600" b="0" i="0" dirty="0">
                <a:solidFill>
                  <a:srgbClr val="252324"/>
                </a:solidFill>
                <a:effectLst/>
                <a:latin typeface="Tinos"/>
              </a:rPr>
              <a:t>—Mark 7:22; Ephesians 5:5; Acts 20:33; Romans 13:9</a:t>
            </a:r>
            <a:br>
              <a:rPr lang="en-GB" sz="1600" b="0" i="0" dirty="0">
                <a:solidFill>
                  <a:srgbClr val="252324"/>
                </a:solidFill>
                <a:effectLst/>
                <a:latin typeface="Tinos"/>
              </a:rPr>
            </a:br>
            <a:r>
              <a:rPr lang="en-GB" sz="1600" b="1" i="0" dirty="0">
                <a:solidFill>
                  <a:srgbClr val="252324"/>
                </a:solidFill>
                <a:effectLst/>
                <a:latin typeface="Tinos"/>
              </a:rPr>
              <a:t>Cowardice</a:t>
            </a:r>
            <a:r>
              <a:rPr lang="en-GB" sz="1600" b="0" i="0" dirty="0">
                <a:solidFill>
                  <a:srgbClr val="252324"/>
                </a:solidFill>
                <a:effectLst/>
                <a:latin typeface="Tinos"/>
              </a:rPr>
              <a:t>—Revelation 21:8</a:t>
            </a:r>
            <a:br>
              <a:rPr lang="en-GB" sz="1050" b="0" i="0" dirty="0">
                <a:solidFill>
                  <a:srgbClr val="252324"/>
                </a:solidFill>
                <a:effectLst/>
                <a:latin typeface="Tinos"/>
              </a:rPr>
            </a:br>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50499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723900"/>
            <a:ext cx="3931320" cy="3123311"/>
          </a:xfrm>
        </p:spPr>
        <p:txBody>
          <a:bodyPr vert="horz" lIns="91440" tIns="45720" rIns="91440" bIns="45720" rtlCol="0" anchor="b">
            <a:normAutofit fontScale="90000"/>
          </a:bodyPr>
          <a:lstStyle/>
          <a:p>
            <a:r>
              <a:rPr lang="en-GB" sz="1300" b="1" i="0" dirty="0">
                <a:solidFill>
                  <a:srgbClr val="252324"/>
                </a:solidFill>
                <a:effectLst/>
                <a:latin typeface="Tinos"/>
              </a:rPr>
              <a:t>Deceit</a:t>
            </a:r>
            <a:r>
              <a:rPr lang="en-GB" sz="1300" b="0" i="0" dirty="0">
                <a:solidFill>
                  <a:srgbClr val="252324"/>
                </a:solidFill>
                <a:effectLst/>
                <a:latin typeface="Tinos"/>
              </a:rPr>
              <a:t>—Mark 7:22; Acts 13:10; Romans 1:29; 1 Peter 3:10</a:t>
            </a:r>
            <a:br>
              <a:rPr lang="en-GB" sz="1300" b="0" i="0" dirty="0">
                <a:solidFill>
                  <a:srgbClr val="252324"/>
                </a:solidFill>
                <a:effectLst/>
                <a:latin typeface="Tinos"/>
              </a:rPr>
            </a:br>
            <a:r>
              <a:rPr lang="en-GB" sz="1300" b="1" i="0" dirty="0">
                <a:solidFill>
                  <a:srgbClr val="252324"/>
                </a:solidFill>
                <a:effectLst/>
                <a:latin typeface="Tinos"/>
              </a:rPr>
              <a:t>Defrauding</a:t>
            </a:r>
            <a:r>
              <a:rPr lang="en-GB" sz="1300" b="0" i="0" dirty="0">
                <a:solidFill>
                  <a:srgbClr val="252324"/>
                </a:solidFill>
                <a:effectLst/>
                <a:latin typeface="Tinos"/>
              </a:rPr>
              <a:t>—1 Corinthians 6:7</a:t>
            </a:r>
            <a:br>
              <a:rPr lang="en-GB" sz="1300" b="0" i="0" dirty="0">
                <a:solidFill>
                  <a:srgbClr val="252324"/>
                </a:solidFill>
                <a:effectLst/>
                <a:latin typeface="Tinos"/>
              </a:rPr>
            </a:br>
            <a:r>
              <a:rPr lang="en-GB" sz="1300" b="1" i="0" dirty="0">
                <a:solidFill>
                  <a:srgbClr val="252324"/>
                </a:solidFill>
                <a:effectLst/>
                <a:latin typeface="Tinos"/>
              </a:rPr>
              <a:t>Denying</a:t>
            </a:r>
            <a:r>
              <a:rPr lang="en-GB" sz="1300" b="0" i="0" dirty="0">
                <a:solidFill>
                  <a:srgbClr val="252324"/>
                </a:solidFill>
                <a:effectLst/>
                <a:latin typeface="Tinos"/>
              </a:rPr>
              <a:t> Christ—Matthew 10:33; Luke 12:9; 1 John 2:22-23</a:t>
            </a:r>
            <a:br>
              <a:rPr lang="en-GB" sz="1300" b="0" i="0" dirty="0">
                <a:solidFill>
                  <a:srgbClr val="252324"/>
                </a:solidFill>
                <a:effectLst/>
                <a:latin typeface="Tinos"/>
              </a:rPr>
            </a:br>
            <a:r>
              <a:rPr lang="en-GB" sz="1300" b="1" i="0" dirty="0">
                <a:solidFill>
                  <a:srgbClr val="252324"/>
                </a:solidFill>
                <a:effectLst/>
                <a:latin typeface="Tinos"/>
              </a:rPr>
              <a:t>Desiring</a:t>
            </a:r>
            <a:r>
              <a:rPr lang="en-GB" sz="1300" b="0" i="0" dirty="0">
                <a:solidFill>
                  <a:srgbClr val="252324"/>
                </a:solidFill>
                <a:effectLst/>
                <a:latin typeface="Tinos"/>
              </a:rPr>
              <a:t> praise of men—John 12:43</a:t>
            </a:r>
            <a:br>
              <a:rPr lang="en-GB" sz="1300" b="0" i="0" dirty="0">
                <a:solidFill>
                  <a:srgbClr val="252324"/>
                </a:solidFill>
                <a:effectLst/>
                <a:latin typeface="Tinos"/>
              </a:rPr>
            </a:br>
            <a:r>
              <a:rPr lang="en-GB" sz="1300" b="1" i="0" dirty="0">
                <a:solidFill>
                  <a:srgbClr val="252324"/>
                </a:solidFill>
                <a:effectLst/>
                <a:latin typeface="Tinos"/>
              </a:rPr>
              <a:t>Disobedience</a:t>
            </a:r>
            <a:r>
              <a:rPr lang="en-GB" sz="1300" b="0" i="0" dirty="0">
                <a:solidFill>
                  <a:srgbClr val="252324"/>
                </a:solidFill>
                <a:effectLst/>
                <a:latin typeface="Tinos"/>
              </a:rPr>
              <a:t> to parents—Romans 1:30; 2 Timothy 3:2; Titus 3:3</a:t>
            </a:r>
            <a:br>
              <a:rPr lang="en-GB" sz="1300" b="0" i="0" dirty="0">
                <a:solidFill>
                  <a:srgbClr val="252324"/>
                </a:solidFill>
                <a:effectLst/>
                <a:latin typeface="Tinos"/>
              </a:rPr>
            </a:br>
            <a:r>
              <a:rPr lang="en-GB" sz="1300" b="1" i="0" dirty="0">
                <a:solidFill>
                  <a:srgbClr val="252324"/>
                </a:solidFill>
                <a:effectLst/>
                <a:latin typeface="Tinos"/>
              </a:rPr>
              <a:t>Divisions</a:t>
            </a:r>
            <a:r>
              <a:rPr lang="en-GB" sz="1300" b="0" i="0" dirty="0">
                <a:solidFill>
                  <a:srgbClr val="252324"/>
                </a:solidFill>
                <a:effectLst/>
                <a:latin typeface="Tinos"/>
              </a:rPr>
              <a:t>—1 Corinthians 1:10</a:t>
            </a:r>
            <a:br>
              <a:rPr lang="en-GB" sz="1300" b="0" i="0" dirty="0">
                <a:solidFill>
                  <a:srgbClr val="252324"/>
                </a:solidFill>
                <a:effectLst/>
                <a:latin typeface="Tinos"/>
              </a:rPr>
            </a:br>
            <a:r>
              <a:rPr lang="en-GB" sz="1300" b="1" i="0" dirty="0">
                <a:solidFill>
                  <a:srgbClr val="252324"/>
                </a:solidFill>
                <a:effectLst/>
                <a:latin typeface="Tinos"/>
              </a:rPr>
              <a:t>Divorce</a:t>
            </a:r>
            <a:r>
              <a:rPr lang="en-GB" sz="1300" b="0" i="0" dirty="0">
                <a:solidFill>
                  <a:srgbClr val="252324"/>
                </a:solidFill>
                <a:effectLst/>
                <a:latin typeface="Tinos"/>
              </a:rPr>
              <a:t>—Matthew 5:32; 19:9; Mark 10:11-12; Luke 16:18</a:t>
            </a:r>
            <a:br>
              <a:rPr lang="en-GB" sz="1300" b="0" i="0" dirty="0">
                <a:solidFill>
                  <a:srgbClr val="252324"/>
                </a:solidFill>
                <a:effectLst/>
                <a:latin typeface="Tinos"/>
              </a:rPr>
            </a:br>
            <a:r>
              <a:rPr lang="en-GB" sz="1300" b="1" i="0" dirty="0">
                <a:solidFill>
                  <a:srgbClr val="252324"/>
                </a:solidFill>
                <a:effectLst/>
                <a:latin typeface="Tinos"/>
              </a:rPr>
              <a:t>Drinking</a:t>
            </a:r>
            <a:r>
              <a:rPr lang="en-GB" sz="1300" b="0" i="0" dirty="0">
                <a:solidFill>
                  <a:srgbClr val="252324"/>
                </a:solidFill>
                <a:effectLst/>
                <a:latin typeface="Tinos"/>
              </a:rPr>
              <a:t> parties—1 Peter 4:3</a:t>
            </a:r>
            <a:br>
              <a:rPr lang="en-GB" sz="1300" b="0" i="0" dirty="0">
                <a:solidFill>
                  <a:srgbClr val="252324"/>
                </a:solidFill>
                <a:effectLst/>
                <a:latin typeface="Tinos"/>
              </a:rPr>
            </a:br>
            <a:r>
              <a:rPr lang="en-GB" sz="1300" b="1" i="0" dirty="0">
                <a:solidFill>
                  <a:srgbClr val="252324"/>
                </a:solidFill>
                <a:effectLst/>
                <a:latin typeface="Tinos"/>
              </a:rPr>
              <a:t>Drunkenness</a:t>
            </a:r>
            <a:r>
              <a:rPr lang="en-GB" sz="1300" b="0" i="0" dirty="0">
                <a:solidFill>
                  <a:srgbClr val="252324"/>
                </a:solidFill>
                <a:effectLst/>
                <a:latin typeface="Tinos"/>
              </a:rPr>
              <a:t>—Romans 13:13; 15: 13; Ephesians 5:18; 1 Corinthians 5:11; 6:10; Colossians 3:13; 1 </a:t>
            </a:r>
            <a:r>
              <a:rPr lang="en-GB" sz="1600" b="0" i="0" dirty="0">
                <a:solidFill>
                  <a:srgbClr val="252324"/>
                </a:solidFill>
                <a:effectLst/>
                <a:latin typeface="Tinos"/>
              </a:rPr>
              <a:t>Peter 4:3</a:t>
            </a:r>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1223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E5F81D6B-16F1-4573-8B31-B07A38506E3A}"/>
              </a:ext>
            </a:extLst>
          </p:cNvPr>
          <p:cNvSpPr txBox="1"/>
          <p:nvPr/>
        </p:nvSpPr>
        <p:spPr>
          <a:xfrm>
            <a:off x="922352" y="1510748"/>
            <a:ext cx="4158532" cy="1754326"/>
          </a:xfrm>
          <a:prstGeom prst="rect">
            <a:avLst/>
          </a:prstGeom>
          <a:noFill/>
        </p:spPr>
        <p:txBody>
          <a:bodyPr wrap="square">
            <a:spAutoFit/>
          </a:bodyPr>
          <a:lstStyle/>
          <a:p>
            <a:pPr algn="l"/>
            <a:r>
              <a:rPr lang="en-GB" b="1" i="0" dirty="0">
                <a:solidFill>
                  <a:srgbClr val="252324"/>
                </a:solidFill>
                <a:effectLst/>
                <a:latin typeface="Tinos"/>
              </a:rPr>
              <a:t>Eating</a:t>
            </a:r>
            <a:r>
              <a:rPr lang="en-GB" b="0" i="0" dirty="0">
                <a:solidFill>
                  <a:srgbClr val="252324"/>
                </a:solidFill>
                <a:effectLst/>
                <a:latin typeface="Tinos"/>
              </a:rPr>
              <a:t> the Bread or drinking the Cup unworthily—1 Corinthians 11:27</a:t>
            </a:r>
          </a:p>
          <a:p>
            <a:pPr algn="l"/>
            <a:r>
              <a:rPr lang="en-GB" b="1" i="0" dirty="0">
                <a:solidFill>
                  <a:srgbClr val="252324"/>
                </a:solidFill>
                <a:effectLst/>
                <a:latin typeface="Tinos"/>
              </a:rPr>
              <a:t>Effeminacy</a:t>
            </a:r>
            <a:r>
              <a:rPr lang="en-GB" b="0" i="0" dirty="0">
                <a:solidFill>
                  <a:srgbClr val="252324"/>
                </a:solidFill>
                <a:effectLst/>
                <a:latin typeface="Tinos"/>
              </a:rPr>
              <a:t>—1 Corinthians 6:9</a:t>
            </a:r>
          </a:p>
          <a:p>
            <a:pPr algn="l"/>
            <a:r>
              <a:rPr lang="en-GB" b="1" i="0" dirty="0">
                <a:solidFill>
                  <a:srgbClr val="252324"/>
                </a:solidFill>
                <a:effectLst/>
                <a:latin typeface="Tinos"/>
              </a:rPr>
              <a:t>Enmities</a:t>
            </a:r>
            <a:r>
              <a:rPr lang="en-GB" b="0" i="0" dirty="0">
                <a:solidFill>
                  <a:srgbClr val="252324"/>
                </a:solidFill>
                <a:effectLst/>
                <a:latin typeface="Tinos"/>
              </a:rPr>
              <a:t>—Galatians 5:20</a:t>
            </a:r>
          </a:p>
          <a:p>
            <a:pPr algn="l"/>
            <a:r>
              <a:rPr lang="en-GB" b="1" i="0" dirty="0">
                <a:solidFill>
                  <a:srgbClr val="252324"/>
                </a:solidFill>
                <a:effectLst/>
                <a:latin typeface="Tinos"/>
              </a:rPr>
              <a:t>Envy</a:t>
            </a:r>
            <a:r>
              <a:rPr lang="en-GB" b="0" i="0" dirty="0">
                <a:solidFill>
                  <a:srgbClr val="252324"/>
                </a:solidFill>
                <a:effectLst/>
                <a:latin typeface="Tinos"/>
              </a:rPr>
              <a:t>—Mark 7:22; Galatians 5:26; Titus 3:3</a:t>
            </a:r>
          </a:p>
          <a:p>
            <a:pPr algn="l"/>
            <a:r>
              <a:rPr lang="en-GB" b="1" i="0" dirty="0">
                <a:solidFill>
                  <a:srgbClr val="252324"/>
                </a:solidFill>
                <a:effectLst/>
                <a:latin typeface="Tinos"/>
              </a:rPr>
              <a:t>Evil</a:t>
            </a:r>
            <a:r>
              <a:rPr lang="en-GB" b="0" i="0" dirty="0">
                <a:solidFill>
                  <a:srgbClr val="252324"/>
                </a:solidFill>
                <a:effectLst/>
                <a:latin typeface="Tinos"/>
              </a:rPr>
              <a:t> thoughts—Mark 7:21; Matthew 15:19</a:t>
            </a:r>
          </a:p>
        </p:txBody>
      </p:sp>
    </p:spTree>
    <p:extLst>
      <p:ext uri="{BB962C8B-B14F-4D97-AF65-F5344CB8AC3E}">
        <p14:creationId xmlns:p14="http://schemas.microsoft.com/office/powerpoint/2010/main" val="2806732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BBB73B35-CF04-47B3-81AE-4B61F974FF52}"/>
              </a:ext>
            </a:extLst>
          </p:cNvPr>
          <p:cNvSpPr txBox="1"/>
          <p:nvPr/>
        </p:nvSpPr>
        <p:spPr>
          <a:xfrm>
            <a:off x="695333" y="922351"/>
            <a:ext cx="4696034" cy="2862322"/>
          </a:xfrm>
          <a:prstGeom prst="rect">
            <a:avLst/>
          </a:prstGeom>
          <a:noFill/>
        </p:spPr>
        <p:txBody>
          <a:bodyPr wrap="square">
            <a:spAutoFit/>
          </a:bodyPr>
          <a:lstStyle/>
          <a:p>
            <a:pPr algn="l"/>
            <a:r>
              <a:rPr lang="en-GB" b="1" i="0" dirty="0">
                <a:solidFill>
                  <a:srgbClr val="252324"/>
                </a:solidFill>
                <a:effectLst/>
                <a:latin typeface="Tinos"/>
              </a:rPr>
              <a:t>False</a:t>
            </a:r>
            <a:r>
              <a:rPr lang="en-GB" b="0" i="0" dirty="0">
                <a:solidFill>
                  <a:srgbClr val="252324"/>
                </a:solidFill>
                <a:effectLst/>
                <a:latin typeface="Tinos"/>
              </a:rPr>
              <a:t> witnessing—Matthew 15:19</a:t>
            </a:r>
          </a:p>
          <a:p>
            <a:pPr algn="l"/>
            <a:r>
              <a:rPr lang="en-GB" b="1" i="0" dirty="0">
                <a:solidFill>
                  <a:srgbClr val="252324"/>
                </a:solidFill>
                <a:effectLst/>
                <a:latin typeface="Tinos"/>
              </a:rPr>
              <a:t>Fathers</a:t>
            </a:r>
            <a:r>
              <a:rPr lang="en-GB" b="0" i="0" dirty="0">
                <a:solidFill>
                  <a:srgbClr val="252324"/>
                </a:solidFill>
                <a:effectLst/>
                <a:latin typeface="Tinos"/>
              </a:rPr>
              <a:t>, provoking children to wrath—Colossians 3:21</a:t>
            </a:r>
          </a:p>
          <a:p>
            <a:pPr algn="l"/>
            <a:r>
              <a:rPr lang="en-GB" b="1" i="0" dirty="0">
                <a:solidFill>
                  <a:srgbClr val="252324"/>
                </a:solidFill>
                <a:effectLst/>
                <a:latin typeface="Tinos"/>
              </a:rPr>
              <a:t>Fearfulness</a:t>
            </a:r>
            <a:r>
              <a:rPr lang="en-GB" b="0" i="0" dirty="0">
                <a:solidFill>
                  <a:srgbClr val="252324"/>
                </a:solidFill>
                <a:effectLst/>
                <a:latin typeface="Tinos"/>
              </a:rPr>
              <a:t>—Matthew 10:26, 28</a:t>
            </a:r>
          </a:p>
          <a:p>
            <a:pPr algn="l"/>
            <a:r>
              <a:rPr lang="en-GB" b="1" i="0" dirty="0">
                <a:solidFill>
                  <a:srgbClr val="252324"/>
                </a:solidFill>
                <a:effectLst/>
                <a:latin typeface="Tinos"/>
              </a:rPr>
              <a:t>Filthiness</a:t>
            </a:r>
            <a:r>
              <a:rPr lang="en-GB" b="0" i="0" dirty="0">
                <a:solidFill>
                  <a:srgbClr val="252324"/>
                </a:solidFill>
                <a:effectLst/>
                <a:latin typeface="Tinos"/>
              </a:rPr>
              <a:t>—Ephesians 4:3</a:t>
            </a:r>
          </a:p>
          <a:p>
            <a:pPr algn="l"/>
            <a:r>
              <a:rPr lang="en-GB" b="1" i="0" dirty="0">
                <a:solidFill>
                  <a:srgbClr val="252324"/>
                </a:solidFill>
                <a:effectLst/>
                <a:latin typeface="Tinos"/>
              </a:rPr>
              <a:t>Foolishness</a:t>
            </a:r>
            <a:r>
              <a:rPr lang="en-GB" b="0" i="0" dirty="0">
                <a:solidFill>
                  <a:srgbClr val="252324"/>
                </a:solidFill>
                <a:effectLst/>
                <a:latin typeface="Tinos"/>
              </a:rPr>
              <a:t>—Mark 7:22; Titus 3:3</a:t>
            </a:r>
          </a:p>
          <a:p>
            <a:pPr algn="l"/>
            <a:r>
              <a:rPr lang="en-GB" b="1" i="0" dirty="0">
                <a:solidFill>
                  <a:srgbClr val="252324"/>
                </a:solidFill>
                <a:effectLst/>
                <a:latin typeface="Tinos"/>
              </a:rPr>
              <a:t>Foolish</a:t>
            </a:r>
            <a:r>
              <a:rPr lang="en-GB" b="0" i="0" dirty="0">
                <a:solidFill>
                  <a:srgbClr val="252324"/>
                </a:solidFill>
                <a:effectLst/>
                <a:latin typeface="Tinos"/>
              </a:rPr>
              <a:t> talking—Ephesians 5:4</a:t>
            </a:r>
          </a:p>
          <a:p>
            <a:pPr algn="l"/>
            <a:r>
              <a:rPr lang="en-GB" b="1" i="0" dirty="0">
                <a:solidFill>
                  <a:srgbClr val="252324"/>
                </a:solidFill>
                <a:effectLst/>
                <a:latin typeface="Tinos"/>
              </a:rPr>
              <a:t>Fornication</a:t>
            </a:r>
            <a:r>
              <a:rPr lang="en-GB" b="0" i="0" dirty="0">
                <a:solidFill>
                  <a:srgbClr val="252324"/>
                </a:solidFill>
                <a:effectLst/>
                <a:latin typeface="Tinos"/>
              </a:rPr>
              <a:t> (or sexual immorality)—Mark 7:21; Matthew 15:19; 1 Corinthians 6:9; Galatians 5:19</a:t>
            </a:r>
          </a:p>
        </p:txBody>
      </p:sp>
    </p:spTree>
    <p:extLst>
      <p:ext uri="{BB962C8B-B14F-4D97-AF65-F5344CB8AC3E}">
        <p14:creationId xmlns:p14="http://schemas.microsoft.com/office/powerpoint/2010/main" val="3980582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A16EBF59-F082-467C-B506-1E4C97248EBA}"/>
              </a:ext>
            </a:extLst>
          </p:cNvPr>
          <p:cNvSpPr txBox="1"/>
          <p:nvPr/>
        </p:nvSpPr>
        <p:spPr>
          <a:xfrm>
            <a:off x="803082" y="985962"/>
            <a:ext cx="4277801" cy="2585323"/>
          </a:xfrm>
          <a:prstGeom prst="rect">
            <a:avLst/>
          </a:prstGeom>
          <a:noFill/>
        </p:spPr>
        <p:txBody>
          <a:bodyPr wrap="square">
            <a:spAutoFit/>
          </a:bodyPr>
          <a:lstStyle/>
          <a:p>
            <a:pPr algn="l"/>
            <a:r>
              <a:rPr lang="en-GB" b="1" i="0" dirty="0">
                <a:solidFill>
                  <a:srgbClr val="252324"/>
                </a:solidFill>
                <a:effectLst/>
                <a:latin typeface="Tinos"/>
              </a:rPr>
              <a:t>Greed</a:t>
            </a:r>
            <a:r>
              <a:rPr lang="en-GB" b="0" i="0" dirty="0">
                <a:solidFill>
                  <a:srgbClr val="252324"/>
                </a:solidFill>
                <a:effectLst/>
                <a:latin typeface="Tinos"/>
              </a:rPr>
              <a:t>—Ephesians 4:19; 5:3; 2 Peter 2:14</a:t>
            </a:r>
          </a:p>
          <a:p>
            <a:pPr algn="l"/>
            <a:r>
              <a:rPr lang="en-GB" b="1" i="0" dirty="0">
                <a:solidFill>
                  <a:srgbClr val="252324"/>
                </a:solidFill>
                <a:effectLst/>
                <a:latin typeface="Tinos"/>
              </a:rPr>
              <a:t>Lust, lusting</a:t>
            </a:r>
            <a:r>
              <a:rPr lang="en-GB" b="0" i="0" dirty="0">
                <a:solidFill>
                  <a:srgbClr val="252324"/>
                </a:solidFill>
                <a:effectLst/>
                <a:latin typeface="Tinos"/>
              </a:rPr>
              <a:t>—1 Peter 4:3; Titus 3:3</a:t>
            </a:r>
          </a:p>
          <a:p>
            <a:pPr algn="l"/>
            <a:r>
              <a:rPr lang="en-GB" b="1" i="0" dirty="0">
                <a:solidFill>
                  <a:srgbClr val="252324"/>
                </a:solidFill>
                <a:effectLst/>
                <a:latin typeface="Tinos"/>
              </a:rPr>
              <a:t>Haters</a:t>
            </a:r>
            <a:r>
              <a:rPr lang="en-GB" b="0" i="0" dirty="0">
                <a:solidFill>
                  <a:srgbClr val="252324"/>
                </a:solidFill>
                <a:effectLst/>
                <a:latin typeface="Tinos"/>
              </a:rPr>
              <a:t> of God—Romans 1:30</a:t>
            </a:r>
          </a:p>
          <a:p>
            <a:pPr algn="l"/>
            <a:r>
              <a:rPr lang="en-GB" b="1" i="0" dirty="0">
                <a:solidFill>
                  <a:srgbClr val="252324"/>
                </a:solidFill>
                <a:effectLst/>
                <a:latin typeface="Tinos"/>
              </a:rPr>
              <a:t>Hatred</a:t>
            </a:r>
            <a:r>
              <a:rPr lang="en-GB" b="0" i="0" dirty="0">
                <a:solidFill>
                  <a:srgbClr val="252324"/>
                </a:solidFill>
                <a:effectLst/>
                <a:latin typeface="Tinos"/>
              </a:rPr>
              <a:t>—2 Timothy 3:3; Titus 3:3</a:t>
            </a:r>
          </a:p>
          <a:p>
            <a:pPr algn="l"/>
            <a:r>
              <a:rPr lang="en-GB" b="1" i="0" dirty="0">
                <a:solidFill>
                  <a:srgbClr val="252324"/>
                </a:solidFill>
                <a:effectLst/>
                <a:latin typeface="Tinos"/>
              </a:rPr>
              <a:t>Homosexuality</a:t>
            </a:r>
            <a:r>
              <a:rPr lang="en-GB" b="0" i="0" dirty="0">
                <a:solidFill>
                  <a:srgbClr val="252324"/>
                </a:solidFill>
                <a:effectLst/>
                <a:latin typeface="Tinos"/>
              </a:rPr>
              <a:t>—1 Corinthians 6:9; 1 Timothy 1:10; Romans 1:26-27</a:t>
            </a:r>
          </a:p>
          <a:p>
            <a:pPr algn="l"/>
            <a:r>
              <a:rPr lang="en-GB" b="1" i="0" dirty="0">
                <a:solidFill>
                  <a:srgbClr val="252324"/>
                </a:solidFill>
                <a:effectLst/>
                <a:latin typeface="Tinos"/>
              </a:rPr>
              <a:t>Hypocrisy</a:t>
            </a:r>
            <a:r>
              <a:rPr lang="en-GB" b="0" i="0" dirty="0">
                <a:solidFill>
                  <a:srgbClr val="252324"/>
                </a:solidFill>
                <a:effectLst/>
                <a:latin typeface="Tinos"/>
              </a:rPr>
              <a:t>—Matthew 23:13,23, 25; 23, 27,28, 29; Mark 12:15; Luke 12:1; Romans 12:9</a:t>
            </a:r>
          </a:p>
        </p:txBody>
      </p:sp>
    </p:spTree>
    <p:extLst>
      <p:ext uri="{BB962C8B-B14F-4D97-AF65-F5344CB8AC3E}">
        <p14:creationId xmlns:p14="http://schemas.microsoft.com/office/powerpoint/2010/main" val="1862613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1397B388-F59D-4726-9748-224430A5A748}"/>
              </a:ext>
            </a:extLst>
          </p:cNvPr>
          <p:cNvSpPr txBox="1"/>
          <p:nvPr/>
        </p:nvSpPr>
        <p:spPr>
          <a:xfrm>
            <a:off x="818984" y="922352"/>
            <a:ext cx="4194676" cy="3693319"/>
          </a:xfrm>
          <a:prstGeom prst="rect">
            <a:avLst/>
          </a:prstGeom>
          <a:noFill/>
        </p:spPr>
        <p:txBody>
          <a:bodyPr wrap="square">
            <a:spAutoFit/>
          </a:bodyPr>
          <a:lstStyle/>
          <a:p>
            <a:pPr algn="l"/>
            <a:r>
              <a:rPr lang="en-GB" b="1" i="0" dirty="0">
                <a:solidFill>
                  <a:srgbClr val="252324"/>
                </a:solidFill>
                <a:effectLst/>
                <a:latin typeface="Tinos"/>
              </a:rPr>
              <a:t>Idolatry</a:t>
            </a:r>
            <a:r>
              <a:rPr lang="en-GB" b="0" i="0" dirty="0">
                <a:solidFill>
                  <a:srgbClr val="252324"/>
                </a:solidFill>
                <a:effectLst/>
                <a:latin typeface="Tinos"/>
              </a:rPr>
              <a:t>—1 Corinthians 6:9; Galatians 5:20; Revelations 21:8; Ephesians 5:5</a:t>
            </a:r>
          </a:p>
          <a:p>
            <a:pPr algn="l"/>
            <a:r>
              <a:rPr lang="en-GB" b="1" i="0" dirty="0">
                <a:solidFill>
                  <a:srgbClr val="252324"/>
                </a:solidFill>
                <a:effectLst/>
                <a:latin typeface="Tinos"/>
              </a:rPr>
              <a:t>Immorality (see also Fornication)</a:t>
            </a:r>
            <a:r>
              <a:rPr lang="en-GB" b="0" i="0" dirty="0">
                <a:solidFill>
                  <a:srgbClr val="252324"/>
                </a:solidFill>
                <a:effectLst/>
                <a:latin typeface="Tinos"/>
              </a:rPr>
              <a:t>—Galatians 5:19; Revelation 21:8; Ephesians 5:3</a:t>
            </a:r>
          </a:p>
          <a:p>
            <a:pPr algn="l"/>
            <a:r>
              <a:rPr lang="en-GB" b="1" i="0" dirty="0">
                <a:solidFill>
                  <a:srgbClr val="252324"/>
                </a:solidFill>
                <a:effectLst/>
                <a:latin typeface="Tinos"/>
              </a:rPr>
              <a:t>Impurity</a:t>
            </a:r>
            <a:r>
              <a:rPr lang="en-GB" b="0" i="0" dirty="0">
                <a:solidFill>
                  <a:srgbClr val="252324"/>
                </a:solidFill>
                <a:effectLst/>
                <a:latin typeface="Tinos"/>
              </a:rPr>
              <a:t>—Galatians 5:19; Ephesians 5: 3, 5</a:t>
            </a:r>
          </a:p>
          <a:p>
            <a:pPr algn="l"/>
            <a:r>
              <a:rPr lang="en-GB" b="1" i="0" dirty="0">
                <a:solidFill>
                  <a:srgbClr val="252324"/>
                </a:solidFill>
                <a:effectLst/>
                <a:latin typeface="Tinos"/>
              </a:rPr>
              <a:t>Jealousy</a:t>
            </a:r>
            <a:r>
              <a:rPr lang="en-GB" b="0" i="0" dirty="0">
                <a:solidFill>
                  <a:srgbClr val="252324"/>
                </a:solidFill>
                <a:effectLst/>
                <a:latin typeface="Tinos"/>
              </a:rPr>
              <a:t>—Galatians 5:20; 1 Corinthians 3:3; 2 Corinthians 12:20; James 3:16</a:t>
            </a:r>
          </a:p>
          <a:p>
            <a:pPr algn="l"/>
            <a:r>
              <a:rPr lang="en-GB" b="1" i="0" dirty="0">
                <a:solidFill>
                  <a:srgbClr val="252324"/>
                </a:solidFill>
                <a:effectLst/>
                <a:latin typeface="Tinos"/>
              </a:rPr>
              <a:t>Jesting</a:t>
            </a:r>
            <a:r>
              <a:rPr lang="en-GB" b="0" i="0" dirty="0">
                <a:solidFill>
                  <a:srgbClr val="252324"/>
                </a:solidFill>
                <a:effectLst/>
                <a:latin typeface="Tinos"/>
              </a:rPr>
              <a:t>—Ephesians 5:4</a:t>
            </a:r>
          </a:p>
          <a:p>
            <a:pPr algn="l"/>
            <a:r>
              <a:rPr lang="en-GB" b="1" i="0" dirty="0">
                <a:solidFill>
                  <a:srgbClr val="252324"/>
                </a:solidFill>
                <a:effectLst/>
                <a:latin typeface="Tinos"/>
              </a:rPr>
              <a:t>Judging</a:t>
            </a:r>
            <a:r>
              <a:rPr lang="en-GB" b="0" i="0" dirty="0">
                <a:solidFill>
                  <a:srgbClr val="252324"/>
                </a:solidFill>
                <a:effectLst/>
                <a:latin typeface="Tinos"/>
              </a:rPr>
              <a:t>—Matthew 7:1-5; Romans 2:1; 14:13; Luke 6:37 James 4:11</a:t>
            </a:r>
          </a:p>
          <a:p>
            <a:pPr algn="l"/>
            <a:r>
              <a:rPr lang="en-GB" b="1" i="0" dirty="0">
                <a:solidFill>
                  <a:srgbClr val="252324"/>
                </a:solidFill>
                <a:effectLst/>
                <a:latin typeface="Tinos"/>
              </a:rPr>
              <a:t>Knowing</a:t>
            </a:r>
            <a:r>
              <a:rPr lang="en-GB" b="0" i="0" dirty="0">
                <a:solidFill>
                  <a:srgbClr val="252324"/>
                </a:solidFill>
                <a:effectLst/>
                <a:latin typeface="Tinos"/>
              </a:rPr>
              <a:t> to do good but not doing it—James 4:17</a:t>
            </a:r>
          </a:p>
        </p:txBody>
      </p:sp>
    </p:spTree>
    <p:extLst>
      <p:ext uri="{BB962C8B-B14F-4D97-AF65-F5344CB8AC3E}">
        <p14:creationId xmlns:p14="http://schemas.microsoft.com/office/powerpoint/2010/main" val="3525362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762A0DE9-B6D8-41E3-9B0B-EA19775D4813}"/>
              </a:ext>
            </a:extLst>
          </p:cNvPr>
          <p:cNvSpPr txBox="1"/>
          <p:nvPr/>
        </p:nvSpPr>
        <p:spPr>
          <a:xfrm>
            <a:off x="803082" y="922351"/>
            <a:ext cx="4210578" cy="3416320"/>
          </a:xfrm>
          <a:prstGeom prst="rect">
            <a:avLst/>
          </a:prstGeom>
          <a:noFill/>
        </p:spPr>
        <p:txBody>
          <a:bodyPr wrap="square">
            <a:spAutoFit/>
          </a:bodyPr>
          <a:lstStyle/>
          <a:p>
            <a:pPr algn="l"/>
            <a:r>
              <a:rPr lang="en-GB" b="1" i="0" dirty="0">
                <a:solidFill>
                  <a:srgbClr val="252324"/>
                </a:solidFill>
                <a:effectLst/>
                <a:latin typeface="Tinos"/>
              </a:rPr>
              <a:t>Laying</a:t>
            </a:r>
            <a:r>
              <a:rPr lang="en-GB" b="0" i="0" dirty="0">
                <a:solidFill>
                  <a:srgbClr val="252324"/>
                </a:solidFill>
                <a:effectLst/>
                <a:latin typeface="Tinos"/>
              </a:rPr>
              <a:t> up treasures on earth—Matthew 6:19-21; 19:21; 1 Timothy 6:9-10; Luke 12:21, 33; 18:22</a:t>
            </a:r>
          </a:p>
          <a:p>
            <a:pPr algn="l"/>
            <a:r>
              <a:rPr lang="en-GB" b="1" i="0" dirty="0">
                <a:solidFill>
                  <a:srgbClr val="252324"/>
                </a:solidFill>
                <a:effectLst/>
                <a:latin typeface="Tinos"/>
              </a:rPr>
              <a:t>Living</a:t>
            </a:r>
            <a:r>
              <a:rPr lang="en-GB" b="0" i="0" dirty="0">
                <a:solidFill>
                  <a:srgbClr val="252324"/>
                </a:solidFill>
                <a:effectLst/>
                <a:latin typeface="Tinos"/>
              </a:rPr>
              <a:t> for pleasure—2 Timothy 3:4</a:t>
            </a:r>
          </a:p>
          <a:p>
            <a:pPr algn="l"/>
            <a:r>
              <a:rPr lang="en-GB" b="1" i="0" dirty="0">
                <a:solidFill>
                  <a:srgbClr val="252324"/>
                </a:solidFill>
                <a:effectLst/>
                <a:latin typeface="Tinos"/>
              </a:rPr>
              <a:t>Lovers</a:t>
            </a:r>
            <a:r>
              <a:rPr lang="en-GB" b="0" i="0" dirty="0">
                <a:solidFill>
                  <a:srgbClr val="252324"/>
                </a:solidFill>
                <a:effectLst/>
                <a:latin typeface="Tinos"/>
              </a:rPr>
              <a:t> of self—2 Timothy 3:2</a:t>
            </a:r>
          </a:p>
          <a:p>
            <a:pPr algn="l"/>
            <a:r>
              <a:rPr lang="en-GB" b="1" i="0" dirty="0">
                <a:solidFill>
                  <a:srgbClr val="252324"/>
                </a:solidFill>
                <a:effectLst/>
                <a:latin typeface="Tinos"/>
              </a:rPr>
              <a:t>Loving</a:t>
            </a:r>
            <a:r>
              <a:rPr lang="en-GB" b="0" i="0" dirty="0">
                <a:solidFill>
                  <a:srgbClr val="252324"/>
                </a:solidFill>
                <a:effectLst/>
                <a:latin typeface="Tinos"/>
              </a:rPr>
              <a:t> another person more than Jesus—Matthew 10:37; Luke 14:26</a:t>
            </a:r>
          </a:p>
          <a:p>
            <a:pPr algn="l"/>
            <a:r>
              <a:rPr lang="en-GB" b="1" i="0" dirty="0">
                <a:solidFill>
                  <a:srgbClr val="252324"/>
                </a:solidFill>
                <a:effectLst/>
                <a:latin typeface="Tinos"/>
              </a:rPr>
              <a:t>Lusting</a:t>
            </a:r>
            <a:r>
              <a:rPr lang="en-GB" b="0" i="0" dirty="0">
                <a:solidFill>
                  <a:srgbClr val="252324"/>
                </a:solidFill>
                <a:effectLst/>
                <a:latin typeface="Tinos"/>
              </a:rPr>
              <a:t> after a woman—Matthew 5:27-28; 1 Peter 4:3; Matthew 18:9</a:t>
            </a:r>
          </a:p>
          <a:p>
            <a:pPr algn="l"/>
            <a:r>
              <a:rPr lang="en-GB" b="1" i="0" dirty="0">
                <a:solidFill>
                  <a:srgbClr val="252324"/>
                </a:solidFill>
                <a:effectLst/>
                <a:latin typeface="Tinos"/>
              </a:rPr>
              <a:t>Lying</a:t>
            </a:r>
            <a:r>
              <a:rPr lang="en-GB" b="0" i="0" dirty="0">
                <a:solidFill>
                  <a:srgbClr val="252324"/>
                </a:solidFill>
                <a:effectLst/>
                <a:latin typeface="Tinos"/>
              </a:rPr>
              <a:t>—Revelation 21:8, 27; 22:15; Ephesians 4:25; Romans 9:1; 2 Corinthians 11:31; Galatians 1:20; 2 Timothy</a:t>
            </a:r>
          </a:p>
        </p:txBody>
      </p:sp>
    </p:spTree>
    <p:extLst>
      <p:ext uri="{BB962C8B-B14F-4D97-AF65-F5344CB8AC3E}">
        <p14:creationId xmlns:p14="http://schemas.microsoft.com/office/powerpoint/2010/main" val="2278906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201B9FFE-EE81-41A8-8CC8-455B3CFAAA9F}"/>
              </a:ext>
            </a:extLst>
          </p:cNvPr>
          <p:cNvSpPr txBox="1"/>
          <p:nvPr/>
        </p:nvSpPr>
        <p:spPr>
          <a:xfrm>
            <a:off x="844195" y="1119840"/>
            <a:ext cx="4387763" cy="2031325"/>
          </a:xfrm>
          <a:prstGeom prst="rect">
            <a:avLst/>
          </a:prstGeom>
          <a:noFill/>
        </p:spPr>
        <p:txBody>
          <a:bodyPr wrap="square">
            <a:spAutoFit/>
          </a:bodyPr>
          <a:lstStyle/>
          <a:p>
            <a:pPr algn="l"/>
            <a:r>
              <a:rPr lang="en-GB" b="1" i="0" dirty="0">
                <a:solidFill>
                  <a:srgbClr val="252324"/>
                </a:solidFill>
                <a:effectLst/>
                <a:latin typeface="Tinos"/>
              </a:rPr>
              <a:t>Malice</a:t>
            </a:r>
            <a:r>
              <a:rPr lang="en-GB" b="0" i="0" dirty="0">
                <a:solidFill>
                  <a:srgbClr val="252324"/>
                </a:solidFill>
                <a:effectLst/>
                <a:latin typeface="Tinos"/>
              </a:rPr>
              <a:t>—Romans 1:29; Ephesians 4:31; Colossians 3:8; Titus 3:3; 2 Peter 2:1</a:t>
            </a:r>
          </a:p>
          <a:p>
            <a:pPr algn="l"/>
            <a:r>
              <a:rPr lang="en-GB" b="1" i="0" dirty="0">
                <a:solidFill>
                  <a:srgbClr val="252324"/>
                </a:solidFill>
                <a:effectLst/>
                <a:latin typeface="Tinos"/>
              </a:rPr>
              <a:t>Murder</a:t>
            </a:r>
            <a:r>
              <a:rPr lang="en-GB" b="0" i="0" dirty="0">
                <a:solidFill>
                  <a:srgbClr val="252324"/>
                </a:solidFill>
                <a:effectLst/>
                <a:latin typeface="Tinos"/>
              </a:rPr>
              <a:t>—Revelation 21:8; Mark 7:21; 5:21; 10: 19; 19:18; Luke 18:20; Romans 1:29; 1 Peter 3:15; 4:15; Matthew 15:19</a:t>
            </a:r>
          </a:p>
          <a:p>
            <a:pPr algn="l"/>
            <a:r>
              <a:rPr lang="en-GB" b="1" i="0" dirty="0">
                <a:solidFill>
                  <a:srgbClr val="252324"/>
                </a:solidFill>
                <a:effectLst/>
                <a:latin typeface="Tinos"/>
              </a:rPr>
              <a:t>Murmuring</a:t>
            </a:r>
            <a:r>
              <a:rPr lang="en-GB" b="0" i="0" dirty="0">
                <a:solidFill>
                  <a:srgbClr val="252324"/>
                </a:solidFill>
                <a:effectLst/>
                <a:latin typeface="Tinos"/>
              </a:rPr>
              <a:t>, complaining—Colossians 3:13; 1 Peter  4:9; James 5:9</a:t>
            </a:r>
          </a:p>
        </p:txBody>
      </p:sp>
    </p:spTree>
    <p:extLst>
      <p:ext uri="{BB962C8B-B14F-4D97-AF65-F5344CB8AC3E}">
        <p14:creationId xmlns:p14="http://schemas.microsoft.com/office/powerpoint/2010/main" val="578680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9953F424-C5B7-493D-9E14-407F1449004D}"/>
              </a:ext>
            </a:extLst>
          </p:cNvPr>
          <p:cNvSpPr txBox="1"/>
          <p:nvPr/>
        </p:nvSpPr>
        <p:spPr>
          <a:xfrm>
            <a:off x="866692" y="1009817"/>
            <a:ext cx="4146968" cy="3693319"/>
          </a:xfrm>
          <a:prstGeom prst="rect">
            <a:avLst/>
          </a:prstGeom>
          <a:noFill/>
        </p:spPr>
        <p:txBody>
          <a:bodyPr wrap="square">
            <a:spAutoFit/>
          </a:bodyPr>
          <a:lstStyle/>
          <a:p>
            <a:pPr algn="l"/>
            <a:r>
              <a:rPr lang="en-GB" b="1" i="0" dirty="0">
                <a:solidFill>
                  <a:srgbClr val="252324"/>
                </a:solidFill>
                <a:effectLst/>
                <a:latin typeface="Tinos"/>
              </a:rPr>
              <a:t>Pride</a:t>
            </a:r>
            <a:r>
              <a:rPr lang="en-GB" b="0" i="0" dirty="0">
                <a:solidFill>
                  <a:srgbClr val="252324"/>
                </a:solidFill>
                <a:effectLst/>
                <a:latin typeface="Tinos"/>
              </a:rPr>
              <a:t>—Mark 7:22; 1 Peter 5:5, 6; James 4:6; Matthew 23:12; Luke 14:11; 18;14</a:t>
            </a:r>
          </a:p>
          <a:p>
            <a:pPr algn="l"/>
            <a:r>
              <a:rPr lang="en-GB" b="1" i="0" dirty="0">
                <a:solidFill>
                  <a:srgbClr val="252324"/>
                </a:solidFill>
                <a:effectLst/>
                <a:latin typeface="Tinos"/>
              </a:rPr>
              <a:t>Quarrels</a:t>
            </a:r>
            <a:r>
              <a:rPr lang="en-GB" b="0" i="0" dirty="0">
                <a:solidFill>
                  <a:srgbClr val="252324"/>
                </a:solidFill>
                <a:effectLst/>
                <a:latin typeface="Tinos"/>
              </a:rPr>
              <a:t>—James 4:1-2; 1 Corinthians 1:11; 2 Timothy 2:23</a:t>
            </a:r>
          </a:p>
          <a:p>
            <a:pPr algn="l"/>
            <a:r>
              <a:rPr lang="en-GB" b="1" i="0" dirty="0">
                <a:solidFill>
                  <a:srgbClr val="252324"/>
                </a:solidFill>
                <a:effectLst/>
                <a:latin typeface="Tinos"/>
              </a:rPr>
              <a:t>Reviling</a:t>
            </a:r>
            <a:r>
              <a:rPr lang="en-GB" b="0" i="0" dirty="0">
                <a:solidFill>
                  <a:srgbClr val="252324"/>
                </a:solidFill>
                <a:effectLst/>
                <a:latin typeface="Tinos"/>
              </a:rPr>
              <a:t>—1 Corinthians 6:10; 5:11; 2 Timothy 3:2; 1 Peter 2:23; 1 Corinthians 4:17</a:t>
            </a:r>
          </a:p>
          <a:p>
            <a:pPr algn="l"/>
            <a:r>
              <a:rPr lang="en-GB" b="1" i="0" dirty="0">
                <a:solidFill>
                  <a:srgbClr val="252324"/>
                </a:solidFill>
                <a:effectLst/>
                <a:latin typeface="Tinos"/>
              </a:rPr>
              <a:t>Sensuality</a:t>
            </a:r>
            <a:r>
              <a:rPr lang="en-GB" b="0" i="0" dirty="0">
                <a:solidFill>
                  <a:srgbClr val="252324"/>
                </a:solidFill>
                <a:effectLst/>
                <a:latin typeface="Tinos"/>
              </a:rPr>
              <a:t>—Galatians 5:19; Mark 7:22; Romans 13:13; 2 Corinthians 12:21; 1 Peter 4:3; Ephesians 4:19; 2 Peter 2:2</a:t>
            </a:r>
          </a:p>
          <a:p>
            <a:pPr algn="l"/>
            <a:r>
              <a:rPr lang="en-GB" b="1" i="0" dirty="0">
                <a:solidFill>
                  <a:srgbClr val="252324"/>
                </a:solidFill>
                <a:effectLst/>
                <a:latin typeface="Tinos"/>
              </a:rPr>
              <a:t>Slander</a:t>
            </a:r>
            <a:r>
              <a:rPr lang="en-GB" b="0" i="0" dirty="0">
                <a:solidFill>
                  <a:srgbClr val="252324"/>
                </a:solidFill>
                <a:effectLst/>
                <a:latin typeface="Tinos"/>
              </a:rPr>
              <a:t>—Matthew 15:19; Mark 7:22; Ephesians 4:31; Colossians 3:8; 2 Peter 2:1; 1 Corinthians 4:13; Romans 1:30</a:t>
            </a:r>
          </a:p>
        </p:txBody>
      </p:sp>
    </p:spTree>
    <p:extLst>
      <p:ext uri="{BB962C8B-B14F-4D97-AF65-F5344CB8AC3E}">
        <p14:creationId xmlns:p14="http://schemas.microsoft.com/office/powerpoint/2010/main" val="2255353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5F03A690-B596-4B30-8560-2F3433B26B92}"/>
              </a:ext>
            </a:extLst>
          </p:cNvPr>
          <p:cNvSpPr txBox="1"/>
          <p:nvPr/>
        </p:nvSpPr>
        <p:spPr>
          <a:xfrm>
            <a:off x="842838" y="1041621"/>
            <a:ext cx="4170822" cy="3693319"/>
          </a:xfrm>
          <a:prstGeom prst="rect">
            <a:avLst/>
          </a:prstGeom>
          <a:noFill/>
        </p:spPr>
        <p:txBody>
          <a:bodyPr wrap="square">
            <a:spAutoFit/>
          </a:bodyPr>
          <a:lstStyle/>
          <a:p>
            <a:pPr algn="l"/>
            <a:r>
              <a:rPr lang="en-GB" b="1" i="0" dirty="0">
                <a:solidFill>
                  <a:srgbClr val="252324"/>
                </a:solidFill>
                <a:effectLst/>
                <a:latin typeface="Tinos"/>
              </a:rPr>
              <a:t>Sorcery</a:t>
            </a:r>
            <a:r>
              <a:rPr lang="en-GB" b="0" i="0" dirty="0">
                <a:solidFill>
                  <a:srgbClr val="252324"/>
                </a:solidFill>
                <a:effectLst/>
                <a:latin typeface="Tinos"/>
              </a:rPr>
              <a:t>—Galatians 5:20; Revelation 21:8, 15; 9:21; 18:23</a:t>
            </a:r>
          </a:p>
          <a:p>
            <a:pPr algn="l"/>
            <a:r>
              <a:rPr lang="en-GB" b="1" i="0" dirty="0">
                <a:solidFill>
                  <a:srgbClr val="252324"/>
                </a:solidFill>
                <a:effectLst/>
                <a:latin typeface="Tinos"/>
              </a:rPr>
              <a:t>Speaking</a:t>
            </a:r>
            <a:r>
              <a:rPr lang="en-GB" b="0" i="0" dirty="0">
                <a:solidFill>
                  <a:srgbClr val="252324"/>
                </a:solidFill>
                <a:effectLst/>
                <a:latin typeface="Tinos"/>
              </a:rPr>
              <a:t> against the Holy Spirit—Matthew 12:32; Luke 12:10</a:t>
            </a:r>
          </a:p>
          <a:p>
            <a:pPr algn="l"/>
            <a:r>
              <a:rPr lang="en-GB" b="1" i="0" dirty="0">
                <a:solidFill>
                  <a:srgbClr val="252324"/>
                </a:solidFill>
                <a:effectLst/>
                <a:latin typeface="Tinos"/>
              </a:rPr>
              <a:t>Stealing</a:t>
            </a:r>
            <a:r>
              <a:rPr lang="en-GB" b="0" i="0" dirty="0">
                <a:solidFill>
                  <a:srgbClr val="252324"/>
                </a:solidFill>
                <a:effectLst/>
                <a:latin typeface="Tinos"/>
              </a:rPr>
              <a:t>—Ephesians 4:28; 13:9; Matthew 19:18; Mark 10:19; Luke 18:20; Romans 2:21; 13:9</a:t>
            </a:r>
          </a:p>
          <a:p>
            <a:pPr algn="l"/>
            <a:r>
              <a:rPr lang="en-GB" b="1" i="0" dirty="0">
                <a:solidFill>
                  <a:srgbClr val="252324"/>
                </a:solidFill>
                <a:effectLst/>
                <a:latin typeface="Tinos"/>
              </a:rPr>
              <a:t>Strife</a:t>
            </a:r>
            <a:r>
              <a:rPr lang="en-GB" b="0" i="0" dirty="0">
                <a:solidFill>
                  <a:srgbClr val="252324"/>
                </a:solidFill>
                <a:effectLst/>
                <a:latin typeface="Tinos"/>
              </a:rPr>
              <a:t>, </a:t>
            </a:r>
            <a:r>
              <a:rPr lang="en-GB" b="0" i="0" dirty="0" err="1">
                <a:solidFill>
                  <a:srgbClr val="252324"/>
                </a:solidFill>
                <a:effectLst/>
                <a:latin typeface="Tinos"/>
              </a:rPr>
              <a:t>quarreling</a:t>
            </a:r>
            <a:r>
              <a:rPr lang="en-GB" b="0" i="0" dirty="0">
                <a:solidFill>
                  <a:srgbClr val="252324"/>
                </a:solidFill>
                <a:effectLst/>
                <a:latin typeface="Tinos"/>
              </a:rPr>
              <a:t>—Galatians 5:20; Romans 1:29; 13:13; 1 Corinthians 3:3; 2 Corinthians 12:20; 1 Timothy 6:4</a:t>
            </a:r>
          </a:p>
          <a:p>
            <a:pPr algn="l"/>
            <a:r>
              <a:rPr lang="en-GB" b="1" i="0" dirty="0">
                <a:solidFill>
                  <a:srgbClr val="252324"/>
                </a:solidFill>
                <a:effectLst/>
                <a:latin typeface="Tinos"/>
              </a:rPr>
              <a:t>Swearing</a:t>
            </a:r>
            <a:r>
              <a:rPr lang="en-GB" b="0" i="0" dirty="0">
                <a:solidFill>
                  <a:srgbClr val="252324"/>
                </a:solidFill>
                <a:effectLst/>
                <a:latin typeface="Tinos"/>
              </a:rPr>
              <a:t> an oath—Matthew 6:34-37; James 5:12</a:t>
            </a:r>
          </a:p>
          <a:p>
            <a:pPr algn="l"/>
            <a:r>
              <a:rPr lang="en-GB" b="1" i="0" dirty="0">
                <a:solidFill>
                  <a:srgbClr val="252324"/>
                </a:solidFill>
                <a:effectLst/>
                <a:latin typeface="Tinos"/>
              </a:rPr>
              <a:t>Swindling</a:t>
            </a:r>
            <a:r>
              <a:rPr lang="en-GB" b="0" i="0" dirty="0">
                <a:solidFill>
                  <a:srgbClr val="252324"/>
                </a:solidFill>
                <a:effectLst/>
                <a:latin typeface="Tinos"/>
              </a:rPr>
              <a:t>—1 Corinthians 5:10; 6:10</a:t>
            </a:r>
          </a:p>
        </p:txBody>
      </p:sp>
    </p:spTree>
    <p:extLst>
      <p:ext uri="{BB962C8B-B14F-4D97-AF65-F5344CB8AC3E}">
        <p14:creationId xmlns:p14="http://schemas.microsoft.com/office/powerpoint/2010/main" val="1257029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8">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10">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2" name="Rectangle 11">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50" name="Straight Connector 12">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Straight Connector 13">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16" name="Rectangle 15">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7618AB-1B6B-4AC5-87E6-78BA27052B4F}"/>
              </a:ext>
            </a:extLst>
          </p:cNvPr>
          <p:cNvPicPr>
            <a:picLocks noChangeAspect="1"/>
          </p:cNvPicPr>
          <p:nvPr/>
        </p:nvPicPr>
        <p:blipFill rotWithShape="1">
          <a:blip r:embed="rId2"/>
          <a:srcRect t="17279"/>
          <a:stretch/>
        </p:blipFill>
        <p:spPr>
          <a:xfrm>
            <a:off x="20" y="11"/>
            <a:ext cx="12191980" cy="6857989"/>
          </a:xfrm>
          <a:prstGeom prst="rect">
            <a:avLst/>
          </a:prstGeom>
        </p:spPr>
      </p:pic>
      <p:sp>
        <p:nvSpPr>
          <p:cNvPr id="18" name="Rectangle 5">
            <a:extLst>
              <a:ext uri="{FF2B5EF4-FFF2-40B4-BE49-F238E27FC236}">
                <a16:creationId xmlns:a16="http://schemas.microsoft.com/office/drawing/2014/main" id="{FDCD62BB-F134-412E-AF5B-602B04458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50337"/>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CD5163-2DBB-40C3-A44C-3D3F989E47C7}"/>
              </a:ext>
            </a:extLst>
          </p:cNvPr>
          <p:cNvSpPr>
            <a:spLocks noGrp="1"/>
          </p:cNvSpPr>
          <p:nvPr>
            <p:ph type="title"/>
          </p:nvPr>
        </p:nvSpPr>
        <p:spPr>
          <a:xfrm>
            <a:off x="1048561" y="1066800"/>
            <a:ext cx="3931320" cy="2267193"/>
          </a:xfrm>
        </p:spPr>
        <p:txBody>
          <a:bodyPr vert="horz" lIns="91440" tIns="45720" rIns="91440" bIns="45720" rtlCol="0" anchor="b">
            <a:normAutofit/>
          </a:bodyPr>
          <a:lstStyle/>
          <a:p>
            <a:pPr algn="ctr"/>
            <a:r>
              <a:rPr lang="en-GB" dirty="0"/>
              <a:t>All of us have sinned and fallen short of God’s glory.</a:t>
            </a:r>
            <a:endParaRPr lang="en-US" sz="2800" kern="1200" cap="all" spc="390" baseline="0" dirty="0">
              <a:solidFill>
                <a:schemeClr val="tx2"/>
              </a:solidFill>
              <a:latin typeface="+mj-lt"/>
              <a:ea typeface="+mj-ea"/>
              <a:cs typeface="+mj-cs"/>
            </a:endParaRPr>
          </a:p>
        </p:txBody>
      </p:sp>
      <p:sp>
        <p:nvSpPr>
          <p:cNvPr id="3" name="Subtitle 2">
            <a:extLst>
              <a:ext uri="{FF2B5EF4-FFF2-40B4-BE49-F238E27FC236}">
                <a16:creationId xmlns:a16="http://schemas.microsoft.com/office/drawing/2014/main" id="{A6F6EEC9-83A7-4141-B558-877C38F70303}"/>
              </a:ext>
            </a:extLst>
          </p:cNvPr>
          <p:cNvSpPr>
            <a:spLocks noGrp="1"/>
          </p:cNvSpPr>
          <p:nvPr>
            <p:ph idx="1"/>
          </p:nvPr>
        </p:nvSpPr>
        <p:spPr>
          <a:xfrm>
            <a:off x="1048561" y="4327781"/>
            <a:ext cx="3931321" cy="1033669"/>
          </a:xfrm>
        </p:spPr>
        <p:txBody>
          <a:bodyPr vert="horz" lIns="91440" tIns="45720" rIns="91440" bIns="45720" rtlCol="0">
            <a:normAutofit/>
          </a:bodyPr>
          <a:lstStyle/>
          <a:p>
            <a:pPr algn="ctr">
              <a:lnSpc>
                <a:spcPct val="100000"/>
              </a:lnSpc>
            </a:pPr>
            <a:r>
              <a:rPr lang="en-US" dirty="0"/>
              <a:t>Romans 3:23</a:t>
            </a:r>
          </a:p>
        </p:txBody>
      </p:sp>
      <p:grpSp>
        <p:nvGrpSpPr>
          <p:cNvPr id="52" name="Group 19">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80479" y="3871114"/>
            <a:ext cx="867485" cy="115439"/>
            <a:chOff x="8910933" y="1861308"/>
            <a:chExt cx="867485" cy="115439"/>
          </a:xfrm>
        </p:grpSpPr>
        <p:sp>
          <p:nvSpPr>
            <p:cNvPr id="53" name="Rectangle 20">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1277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C652549A-5328-4136-9E8D-6F3E613911F8}"/>
              </a:ext>
            </a:extLst>
          </p:cNvPr>
          <p:cNvSpPr txBox="1"/>
          <p:nvPr/>
        </p:nvSpPr>
        <p:spPr>
          <a:xfrm>
            <a:off x="811033" y="922351"/>
            <a:ext cx="4405023" cy="4247317"/>
          </a:xfrm>
          <a:prstGeom prst="rect">
            <a:avLst/>
          </a:prstGeom>
          <a:noFill/>
        </p:spPr>
        <p:txBody>
          <a:bodyPr wrap="square">
            <a:spAutoFit/>
          </a:bodyPr>
          <a:lstStyle/>
          <a:p>
            <a:pPr algn="l"/>
            <a:r>
              <a:rPr lang="en-GB" b="1" i="0" dirty="0">
                <a:solidFill>
                  <a:srgbClr val="252324"/>
                </a:solidFill>
                <a:effectLst/>
                <a:latin typeface="Tinos"/>
              </a:rPr>
              <a:t>Thievery</a:t>
            </a:r>
            <a:r>
              <a:rPr lang="en-GB" b="0" i="0" dirty="0">
                <a:solidFill>
                  <a:srgbClr val="252324"/>
                </a:solidFill>
                <a:effectLst/>
                <a:latin typeface="Tinos"/>
              </a:rPr>
              <a:t>, theft—1 Corinthians 6:10; Mark 7:21; John 10:1, 8; 1 Peter 4:15; Matthew 15:19</a:t>
            </a:r>
          </a:p>
          <a:p>
            <a:pPr algn="l"/>
            <a:r>
              <a:rPr lang="en-GB" b="1" i="0" dirty="0">
                <a:solidFill>
                  <a:srgbClr val="252324"/>
                </a:solidFill>
                <a:effectLst/>
                <a:latin typeface="Tinos"/>
              </a:rPr>
              <a:t>Treachery</a:t>
            </a:r>
            <a:r>
              <a:rPr lang="en-GB" b="0" i="0" dirty="0">
                <a:solidFill>
                  <a:srgbClr val="252324"/>
                </a:solidFill>
                <a:effectLst/>
                <a:latin typeface="Tinos"/>
              </a:rPr>
              <a:t>—2 Timothy 3:4</a:t>
            </a:r>
          </a:p>
          <a:p>
            <a:pPr algn="l"/>
            <a:r>
              <a:rPr lang="en-GB" b="1" i="0" dirty="0">
                <a:solidFill>
                  <a:srgbClr val="252324"/>
                </a:solidFill>
                <a:effectLst/>
                <a:latin typeface="Tinos"/>
              </a:rPr>
              <a:t>Unbelief</a:t>
            </a:r>
            <a:r>
              <a:rPr lang="en-GB" b="0" i="0" dirty="0">
                <a:solidFill>
                  <a:srgbClr val="252324"/>
                </a:solidFill>
                <a:effectLst/>
                <a:latin typeface="Tinos"/>
              </a:rPr>
              <a:t>, lack of faith—James 1:6; Mark 9:24; Hebrews 3:12, 19; 1 Timothy 5:8; 2 Corinthians 6:14-15; 7:13; 2 Corinthians 4:4; Titus 1:15; Revelation 21:8</a:t>
            </a:r>
          </a:p>
          <a:p>
            <a:pPr algn="l"/>
            <a:r>
              <a:rPr lang="en-GB" b="1" i="0" dirty="0">
                <a:solidFill>
                  <a:srgbClr val="252324"/>
                </a:solidFill>
                <a:effectLst/>
                <a:latin typeface="Tinos"/>
              </a:rPr>
              <a:t>Unforgiveness</a:t>
            </a:r>
            <a:r>
              <a:rPr lang="en-GB" b="0" i="0" dirty="0">
                <a:solidFill>
                  <a:srgbClr val="252324"/>
                </a:solidFill>
                <a:effectLst/>
                <a:latin typeface="Tinos"/>
              </a:rPr>
              <a:t>—Matthew 6:14-15; Mark 11:25-26</a:t>
            </a:r>
          </a:p>
          <a:p>
            <a:pPr algn="l"/>
            <a:r>
              <a:rPr lang="en-GB" b="1" i="0" dirty="0">
                <a:solidFill>
                  <a:srgbClr val="252324"/>
                </a:solidFill>
                <a:effectLst/>
                <a:latin typeface="Tinos"/>
              </a:rPr>
              <a:t>Ungodliness</a:t>
            </a:r>
            <a:r>
              <a:rPr lang="en-GB" b="0" i="0" dirty="0">
                <a:solidFill>
                  <a:srgbClr val="252324"/>
                </a:solidFill>
                <a:effectLst/>
                <a:latin typeface="Tinos"/>
              </a:rPr>
              <a:t>—Romans 1:18; 4:5; 5:6; 1 Timothy 1:9; 2 Timothy 2:16; Titus 2:12; 2 Peter 2:5, 6, 7</a:t>
            </a:r>
          </a:p>
          <a:p>
            <a:pPr algn="l"/>
            <a:r>
              <a:rPr lang="en-GB" b="1" i="0" dirty="0">
                <a:solidFill>
                  <a:srgbClr val="252324"/>
                </a:solidFill>
                <a:effectLst/>
                <a:latin typeface="Tinos"/>
              </a:rPr>
              <a:t>Ungratefulness</a:t>
            </a:r>
            <a:r>
              <a:rPr lang="en-GB" b="0" i="0" dirty="0">
                <a:solidFill>
                  <a:srgbClr val="252324"/>
                </a:solidFill>
                <a:effectLst/>
                <a:latin typeface="Tinos"/>
              </a:rPr>
              <a:t>—2 </a:t>
            </a:r>
            <a:r>
              <a:rPr lang="en-GB" b="0" i="0" dirty="0" err="1">
                <a:solidFill>
                  <a:srgbClr val="252324"/>
                </a:solidFill>
                <a:effectLst/>
                <a:latin typeface="Tinos"/>
              </a:rPr>
              <a:t>Tmothy</a:t>
            </a:r>
            <a:r>
              <a:rPr lang="en-GB" b="0" i="0" dirty="0">
                <a:solidFill>
                  <a:srgbClr val="252324"/>
                </a:solidFill>
                <a:effectLst/>
                <a:latin typeface="Tinos"/>
              </a:rPr>
              <a:t> 3:2; Romans 1:21; Luke 6:35; 2 Timothy 3:2</a:t>
            </a:r>
          </a:p>
        </p:txBody>
      </p:sp>
    </p:spTree>
    <p:extLst>
      <p:ext uri="{BB962C8B-B14F-4D97-AF65-F5344CB8AC3E}">
        <p14:creationId xmlns:p14="http://schemas.microsoft.com/office/powerpoint/2010/main" val="3574416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FB3D1BA0-29B1-45CA-87AF-FB223558A904}"/>
              </a:ext>
            </a:extLst>
          </p:cNvPr>
          <p:cNvSpPr txBox="1"/>
          <p:nvPr/>
        </p:nvSpPr>
        <p:spPr>
          <a:xfrm>
            <a:off x="834887" y="922351"/>
            <a:ext cx="4178773" cy="3139321"/>
          </a:xfrm>
          <a:prstGeom prst="rect">
            <a:avLst/>
          </a:prstGeom>
          <a:noFill/>
        </p:spPr>
        <p:txBody>
          <a:bodyPr wrap="square">
            <a:spAutoFit/>
          </a:bodyPr>
          <a:lstStyle/>
          <a:p>
            <a:pPr algn="l"/>
            <a:endParaRPr lang="en-GB" b="1" i="0" dirty="0">
              <a:solidFill>
                <a:srgbClr val="252324"/>
              </a:solidFill>
              <a:effectLst/>
              <a:latin typeface="Tinos"/>
            </a:endParaRPr>
          </a:p>
          <a:p>
            <a:pPr algn="l"/>
            <a:r>
              <a:rPr lang="en-GB" b="1" i="0" dirty="0">
                <a:solidFill>
                  <a:srgbClr val="252324"/>
                </a:solidFill>
                <a:effectLst/>
                <a:latin typeface="Tinos"/>
              </a:rPr>
              <a:t>Unholiness</a:t>
            </a:r>
            <a:r>
              <a:rPr lang="en-GB" b="0" i="0" dirty="0">
                <a:solidFill>
                  <a:srgbClr val="252324"/>
                </a:solidFill>
                <a:effectLst/>
                <a:latin typeface="Tinos"/>
              </a:rPr>
              <a:t>—2 Timothy 3:2; Hebrews 12:14</a:t>
            </a:r>
          </a:p>
          <a:p>
            <a:pPr algn="l"/>
            <a:r>
              <a:rPr lang="en-GB" b="1" i="0" dirty="0">
                <a:solidFill>
                  <a:srgbClr val="252324"/>
                </a:solidFill>
                <a:effectLst/>
                <a:latin typeface="Tinos"/>
              </a:rPr>
              <a:t>Unrighteousness</a:t>
            </a:r>
            <a:r>
              <a:rPr lang="en-GB" b="0" i="0" dirty="0">
                <a:solidFill>
                  <a:srgbClr val="252324"/>
                </a:solidFill>
                <a:effectLst/>
                <a:latin typeface="Tinos"/>
              </a:rPr>
              <a:t>—Romans 1:18, 29; 2:8; 6:13; 1 John 1:9; 5:17</a:t>
            </a:r>
          </a:p>
          <a:p>
            <a:pPr algn="l"/>
            <a:r>
              <a:rPr lang="en-GB" b="1" i="0" dirty="0">
                <a:solidFill>
                  <a:srgbClr val="252324"/>
                </a:solidFill>
                <a:effectLst/>
                <a:latin typeface="Tinos"/>
              </a:rPr>
              <a:t>Wickedness</a:t>
            </a:r>
            <a:r>
              <a:rPr lang="en-GB" b="0" i="0" dirty="0">
                <a:solidFill>
                  <a:srgbClr val="252324"/>
                </a:solidFill>
                <a:effectLst/>
                <a:latin typeface="Tinos"/>
              </a:rPr>
              <a:t>—Mark 7:22; Luke 11:39; Acts 8:22; Romans 1:29; 1 Corinthians 5:8; Ephesians 6:12; 2 Thessalonians 2:10, 12; 2 Timothy 2:19</a:t>
            </a:r>
          </a:p>
          <a:p>
            <a:pPr algn="l"/>
            <a:r>
              <a:rPr lang="en-GB" b="1" i="0" dirty="0">
                <a:solidFill>
                  <a:srgbClr val="252324"/>
                </a:solidFill>
                <a:effectLst/>
                <a:latin typeface="Tinos"/>
              </a:rPr>
              <a:t>Wrath</a:t>
            </a:r>
            <a:r>
              <a:rPr lang="en-GB" b="0" i="0" dirty="0">
                <a:solidFill>
                  <a:srgbClr val="252324"/>
                </a:solidFill>
                <a:effectLst/>
                <a:latin typeface="Tinos"/>
              </a:rPr>
              <a:t>—Ephesians 4:31; Colossians 3:8; 1 Timothy 2:8</a:t>
            </a:r>
          </a:p>
        </p:txBody>
      </p:sp>
    </p:spTree>
    <p:extLst>
      <p:ext uri="{BB962C8B-B14F-4D97-AF65-F5344CB8AC3E}">
        <p14:creationId xmlns:p14="http://schemas.microsoft.com/office/powerpoint/2010/main" val="2534326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a:bodyPr>
          <a:lstStyle/>
          <a:p>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FB3D1BA0-29B1-45CA-87AF-FB223558A904}"/>
              </a:ext>
            </a:extLst>
          </p:cNvPr>
          <p:cNvSpPr txBox="1"/>
          <p:nvPr/>
        </p:nvSpPr>
        <p:spPr>
          <a:xfrm>
            <a:off x="834887" y="922351"/>
            <a:ext cx="4178773" cy="2862322"/>
          </a:xfrm>
          <a:prstGeom prst="rect">
            <a:avLst/>
          </a:prstGeom>
          <a:noFill/>
        </p:spPr>
        <p:txBody>
          <a:bodyPr wrap="square">
            <a:spAutoFit/>
          </a:bodyPr>
          <a:lstStyle/>
          <a:p>
            <a:pPr algn="l"/>
            <a:r>
              <a:rPr lang="en-GB" b="0" i="0" dirty="0">
                <a:solidFill>
                  <a:srgbClr val="252324"/>
                </a:solidFill>
                <a:effectLst/>
                <a:latin typeface="Tinos"/>
              </a:rPr>
              <a:t>This list is intentionally long to emphasise the point that homosexuality is one of a long list of sins in the bible.</a:t>
            </a:r>
          </a:p>
          <a:p>
            <a:pPr algn="l"/>
            <a:endParaRPr lang="en-GB" dirty="0">
              <a:solidFill>
                <a:srgbClr val="252324"/>
              </a:solidFill>
              <a:latin typeface="Tinos"/>
            </a:endParaRPr>
          </a:p>
          <a:p>
            <a:pPr algn="l"/>
            <a:r>
              <a:rPr lang="en-GB" b="0" i="0" dirty="0">
                <a:solidFill>
                  <a:srgbClr val="252324"/>
                </a:solidFill>
                <a:effectLst/>
                <a:latin typeface="Tinos"/>
              </a:rPr>
              <a:t>Also that sin is not a choice that man can choose or not choose to exist in life. In most cases we were born into the sin environment that we find ourselves in.</a:t>
            </a:r>
          </a:p>
          <a:p>
            <a:pPr algn="l"/>
            <a:r>
              <a:rPr lang="en-GB" b="0" i="0" dirty="0">
                <a:solidFill>
                  <a:srgbClr val="252324"/>
                </a:solidFill>
                <a:effectLst/>
                <a:latin typeface="Tinos"/>
              </a:rPr>
              <a:t>None of us was there when Adam chose to sin against God.</a:t>
            </a:r>
          </a:p>
        </p:txBody>
      </p:sp>
    </p:spTree>
    <p:extLst>
      <p:ext uri="{BB962C8B-B14F-4D97-AF65-F5344CB8AC3E}">
        <p14:creationId xmlns:p14="http://schemas.microsoft.com/office/powerpoint/2010/main" val="1563516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62"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2063"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2064"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D7BBD-8045-4EBB-8DE3-92B96CA416EE}"/>
              </a:ext>
            </a:extLst>
          </p:cNvPr>
          <p:cNvSpPr>
            <a:spLocks noGrp="1"/>
          </p:cNvSpPr>
          <p:nvPr>
            <p:ph type="title"/>
          </p:nvPr>
        </p:nvSpPr>
        <p:spPr>
          <a:xfrm>
            <a:off x="1082340" y="1066800"/>
            <a:ext cx="3931320" cy="2267193"/>
          </a:xfrm>
        </p:spPr>
        <p:txBody>
          <a:bodyPr vert="horz" lIns="91440" tIns="45720" rIns="91440" bIns="45720" rtlCol="0" anchor="b">
            <a:normAutofit/>
          </a:bodyPr>
          <a:lstStyle/>
          <a:p>
            <a:pPr algn="ctr"/>
            <a:r>
              <a:rPr lang="en-US" sz="2800" kern="1200" cap="all" spc="390" baseline="0" dirty="0">
                <a:solidFill>
                  <a:schemeClr val="tx2"/>
                </a:solidFill>
                <a:latin typeface="+mj-lt"/>
                <a:ea typeface="+mj-ea"/>
                <a:cs typeface="+mj-cs"/>
              </a:rPr>
              <a:t>Choice or Compulsion?</a:t>
            </a:r>
          </a:p>
        </p:txBody>
      </p:sp>
      <p:pic>
        <p:nvPicPr>
          <p:cNvPr id="2050" name="Picture 2">
            <a:extLst>
              <a:ext uri="{FF2B5EF4-FFF2-40B4-BE49-F238E27FC236}">
                <a16:creationId xmlns:a16="http://schemas.microsoft.com/office/drawing/2014/main" id="{74703616-8952-4119-9F7E-F0BCC04D2E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2222" y="1434980"/>
            <a:ext cx="5439657" cy="4007075"/>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35921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62"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2063"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2064"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D7BBD-8045-4EBB-8DE3-92B96CA416EE}"/>
              </a:ext>
            </a:extLst>
          </p:cNvPr>
          <p:cNvSpPr>
            <a:spLocks noGrp="1"/>
          </p:cNvSpPr>
          <p:nvPr>
            <p:ph type="title"/>
          </p:nvPr>
        </p:nvSpPr>
        <p:spPr>
          <a:xfrm>
            <a:off x="1065450" y="1017767"/>
            <a:ext cx="3816651" cy="2747839"/>
          </a:xfrm>
        </p:spPr>
        <p:txBody>
          <a:bodyPr vert="horz" lIns="91440" tIns="45720" rIns="91440" bIns="45720" rtlCol="0" anchor="b">
            <a:noAutofit/>
          </a:bodyPr>
          <a:lstStyle/>
          <a:p>
            <a:pPr algn="ctr"/>
            <a:r>
              <a:rPr lang="en-GB" sz="2000" b="0" i="0" dirty="0">
                <a:solidFill>
                  <a:srgbClr val="323232"/>
                </a:solidFill>
                <a:effectLst/>
                <a:latin typeface="Georgia" panose="02040502050405020303" pitchFamily="18" charset="0"/>
              </a:rPr>
              <a:t>Few aspects of human biology are as complex—or politically fraught—as sexual orientation. </a:t>
            </a:r>
            <a:r>
              <a:rPr lang="en-GB" sz="2000" dirty="0">
                <a:solidFill>
                  <a:srgbClr val="323232"/>
                </a:solidFill>
                <a:latin typeface="Georgia" panose="02040502050405020303" pitchFamily="18" charset="0"/>
              </a:rPr>
              <a:t>Some would suggest</a:t>
            </a:r>
            <a:r>
              <a:rPr lang="en-GB" sz="2000" b="0" i="0" dirty="0">
                <a:solidFill>
                  <a:srgbClr val="323232"/>
                </a:solidFill>
                <a:effectLst/>
                <a:latin typeface="Georgia" panose="02040502050405020303" pitchFamily="18" charset="0"/>
              </a:rPr>
              <a:t> that gay people are “born this way,” as opposed to having made a lifestyle choice</a:t>
            </a:r>
            <a:endParaRPr lang="en-US" sz="2000" kern="1200" cap="all" spc="390" baseline="0" dirty="0">
              <a:solidFill>
                <a:schemeClr val="tx2"/>
              </a:solidFill>
              <a:latin typeface="+mj-lt"/>
              <a:ea typeface="+mj-ea"/>
              <a:cs typeface="+mj-cs"/>
            </a:endParaRPr>
          </a:p>
        </p:txBody>
      </p:sp>
      <p:pic>
        <p:nvPicPr>
          <p:cNvPr id="2050" name="Picture 2">
            <a:extLst>
              <a:ext uri="{FF2B5EF4-FFF2-40B4-BE49-F238E27FC236}">
                <a16:creationId xmlns:a16="http://schemas.microsoft.com/office/drawing/2014/main" id="{74703616-8952-4119-9F7E-F0BCC04D2E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2222" y="1434980"/>
            <a:ext cx="5439657" cy="4007075"/>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94000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62"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2063"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2064"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D7BBD-8045-4EBB-8DE3-92B96CA416EE}"/>
              </a:ext>
            </a:extLst>
          </p:cNvPr>
          <p:cNvSpPr>
            <a:spLocks noGrp="1"/>
          </p:cNvSpPr>
          <p:nvPr>
            <p:ph type="title"/>
          </p:nvPr>
        </p:nvSpPr>
        <p:spPr>
          <a:xfrm>
            <a:off x="1065450" y="1017767"/>
            <a:ext cx="3816651" cy="3919993"/>
          </a:xfrm>
        </p:spPr>
        <p:txBody>
          <a:bodyPr vert="horz" lIns="91440" tIns="45720" rIns="91440" bIns="45720" rtlCol="0" anchor="b">
            <a:noAutofit/>
          </a:bodyPr>
          <a:lstStyle/>
          <a:p>
            <a:pPr algn="ctr"/>
            <a:r>
              <a:rPr lang="en-US" sz="2000" kern="1200" cap="all" spc="390" baseline="0" dirty="0">
                <a:solidFill>
                  <a:schemeClr val="tx2"/>
                </a:solidFill>
                <a:latin typeface="+mj-lt"/>
                <a:ea typeface="+mj-ea"/>
                <a:cs typeface="+mj-cs"/>
              </a:rPr>
              <a:t>Some claim there is a ‘gay gene’ which makes people oriented towards same sex attraction. OTHERS CLAIM THAT</a:t>
            </a:r>
            <a:br>
              <a:rPr lang="en-US" sz="2000" kern="1200" cap="all" spc="390" baseline="0" dirty="0">
                <a:solidFill>
                  <a:schemeClr val="tx2"/>
                </a:solidFill>
                <a:latin typeface="+mj-lt"/>
                <a:ea typeface="+mj-ea"/>
                <a:cs typeface="+mj-cs"/>
              </a:rPr>
            </a:br>
            <a:r>
              <a:rPr lang="en-US" sz="2000" kern="1200" cap="all" spc="390" baseline="0" dirty="0">
                <a:solidFill>
                  <a:schemeClr val="tx2"/>
                </a:solidFill>
                <a:latin typeface="+mj-lt"/>
                <a:ea typeface="+mj-ea"/>
                <a:cs typeface="+mj-cs"/>
              </a:rPr>
              <a:t>GAY PEOPLE CHOOSE TO BE ATTRACTED TO THE SAME SEX</a:t>
            </a:r>
          </a:p>
        </p:txBody>
      </p:sp>
      <p:pic>
        <p:nvPicPr>
          <p:cNvPr id="2050" name="Picture 2">
            <a:extLst>
              <a:ext uri="{FF2B5EF4-FFF2-40B4-BE49-F238E27FC236}">
                <a16:creationId xmlns:a16="http://schemas.microsoft.com/office/drawing/2014/main" id="{74703616-8952-4119-9F7E-F0BCC04D2E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2222" y="1434980"/>
            <a:ext cx="5439657" cy="4007075"/>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47417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62"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2063"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2064"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D7BBD-8045-4EBB-8DE3-92B96CA416EE}"/>
              </a:ext>
            </a:extLst>
          </p:cNvPr>
          <p:cNvSpPr>
            <a:spLocks noGrp="1"/>
          </p:cNvSpPr>
          <p:nvPr>
            <p:ph type="title"/>
          </p:nvPr>
        </p:nvSpPr>
        <p:spPr>
          <a:xfrm>
            <a:off x="1065450" y="1017767"/>
            <a:ext cx="3816651" cy="2747839"/>
          </a:xfrm>
        </p:spPr>
        <p:txBody>
          <a:bodyPr vert="horz" lIns="91440" tIns="45720" rIns="91440" bIns="45720" rtlCol="0" anchor="b">
            <a:noAutofit/>
          </a:bodyPr>
          <a:lstStyle/>
          <a:p>
            <a:pPr algn="ctr"/>
            <a:r>
              <a:rPr lang="en-US" sz="2000" kern="1200" cap="all" spc="390" baseline="0" dirty="0">
                <a:solidFill>
                  <a:schemeClr val="tx2"/>
                </a:solidFill>
                <a:latin typeface="+mj-lt"/>
                <a:ea typeface="+mj-ea"/>
                <a:cs typeface="+mj-cs"/>
              </a:rPr>
              <a:t>One of the things that never gets thrown into the public debate is the fact of </a:t>
            </a:r>
            <a:br>
              <a:rPr lang="en-US" sz="2000" kern="1200" cap="all" spc="390" baseline="0" dirty="0">
                <a:solidFill>
                  <a:schemeClr val="tx2"/>
                </a:solidFill>
                <a:latin typeface="+mj-lt"/>
                <a:ea typeface="+mj-ea"/>
                <a:cs typeface="+mj-cs"/>
              </a:rPr>
            </a:br>
            <a:r>
              <a:rPr lang="en-US" sz="2800" b="1" kern="1200" cap="all" spc="390" baseline="0" dirty="0">
                <a:solidFill>
                  <a:schemeClr val="tx2"/>
                </a:solidFill>
                <a:latin typeface="+mj-lt"/>
                <a:ea typeface="+mj-ea"/>
                <a:cs typeface="+mj-cs"/>
              </a:rPr>
              <a:t>sin</a:t>
            </a:r>
          </a:p>
        </p:txBody>
      </p:sp>
      <p:pic>
        <p:nvPicPr>
          <p:cNvPr id="2050" name="Picture 2">
            <a:extLst>
              <a:ext uri="{FF2B5EF4-FFF2-40B4-BE49-F238E27FC236}">
                <a16:creationId xmlns:a16="http://schemas.microsoft.com/office/drawing/2014/main" id="{74703616-8952-4119-9F7E-F0BCC04D2E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2222" y="1434980"/>
            <a:ext cx="5439657" cy="4007075"/>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93389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62"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2063"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2064"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D7BBD-8045-4EBB-8DE3-92B96CA416EE}"/>
              </a:ext>
            </a:extLst>
          </p:cNvPr>
          <p:cNvSpPr>
            <a:spLocks noGrp="1"/>
          </p:cNvSpPr>
          <p:nvPr>
            <p:ph type="title"/>
          </p:nvPr>
        </p:nvSpPr>
        <p:spPr>
          <a:xfrm>
            <a:off x="1065450" y="1017767"/>
            <a:ext cx="3816651" cy="2747839"/>
          </a:xfrm>
        </p:spPr>
        <p:txBody>
          <a:bodyPr vert="horz" lIns="91440" tIns="45720" rIns="91440" bIns="45720" rtlCol="0" anchor="b">
            <a:noAutofit/>
          </a:bodyPr>
          <a:lstStyle/>
          <a:p>
            <a:pPr algn="ctr"/>
            <a:r>
              <a:rPr lang="en-GB" sz="2000" b="1" i="0" baseline="30000" dirty="0">
                <a:solidFill>
                  <a:srgbClr val="000000"/>
                </a:solidFill>
                <a:effectLst/>
                <a:latin typeface="system-ui"/>
              </a:rPr>
              <a:t>15 </a:t>
            </a:r>
            <a:r>
              <a:rPr lang="en-GB" sz="2000" b="0" i="0" dirty="0">
                <a:solidFill>
                  <a:srgbClr val="000000"/>
                </a:solidFill>
                <a:effectLst/>
                <a:latin typeface="system-ui"/>
              </a:rPr>
              <a:t>For I do not understand what I am doing, because I do not practice what I want to do, but I do what I hate. </a:t>
            </a:r>
            <a:r>
              <a:rPr lang="en-GB" sz="2000" b="1" i="0" baseline="30000" dirty="0">
                <a:solidFill>
                  <a:srgbClr val="000000"/>
                </a:solidFill>
                <a:effectLst/>
                <a:latin typeface="system-ui"/>
              </a:rPr>
              <a:t>16 </a:t>
            </a:r>
            <a:r>
              <a:rPr lang="en-GB" sz="2000" b="0" i="0" dirty="0">
                <a:solidFill>
                  <a:srgbClr val="000000"/>
                </a:solidFill>
                <a:effectLst/>
                <a:latin typeface="system-ui"/>
              </a:rPr>
              <a:t>Now if I do what I do not want to do, I agree with the law that it is good. </a:t>
            </a:r>
            <a:r>
              <a:rPr lang="en-GB" sz="2000" b="1" i="0" baseline="30000" dirty="0">
                <a:solidFill>
                  <a:srgbClr val="000000"/>
                </a:solidFill>
                <a:effectLst/>
                <a:latin typeface="system-ui"/>
              </a:rPr>
              <a:t>17 </a:t>
            </a:r>
            <a:r>
              <a:rPr lang="en-GB" sz="2000" b="0" i="0" dirty="0">
                <a:solidFill>
                  <a:srgbClr val="000000"/>
                </a:solidFill>
                <a:effectLst/>
                <a:latin typeface="system-ui"/>
              </a:rPr>
              <a:t>So now </a:t>
            </a:r>
            <a:r>
              <a:rPr lang="en-GB" sz="2000" b="0" i="0" dirty="0">
                <a:solidFill>
                  <a:srgbClr val="000000"/>
                </a:solidFill>
                <a:effectLst/>
                <a:highlight>
                  <a:srgbClr val="FFFF00"/>
                </a:highlight>
                <a:latin typeface="system-ui"/>
              </a:rPr>
              <a:t>I am no longer the one doing it, but it is sin living in me.</a:t>
            </a:r>
            <a:br>
              <a:rPr lang="en-GB" sz="2000" b="0" i="0" dirty="0">
                <a:solidFill>
                  <a:srgbClr val="000000"/>
                </a:solidFill>
                <a:effectLst/>
                <a:highlight>
                  <a:srgbClr val="FFFF00"/>
                </a:highlight>
                <a:latin typeface="system-ui"/>
              </a:rPr>
            </a:br>
            <a:r>
              <a:rPr lang="en-GB" sz="2000" b="0" i="0" dirty="0">
                <a:solidFill>
                  <a:srgbClr val="000000"/>
                </a:solidFill>
                <a:effectLst/>
                <a:latin typeface="system-ui"/>
              </a:rPr>
              <a:t>Romans 7:15-17</a:t>
            </a:r>
            <a:endParaRPr lang="en-US" sz="2000" b="1" kern="1200" cap="all" spc="390" baseline="0" dirty="0">
              <a:solidFill>
                <a:schemeClr val="tx2"/>
              </a:solidFill>
              <a:latin typeface="+mj-lt"/>
              <a:ea typeface="+mj-ea"/>
              <a:cs typeface="+mj-cs"/>
            </a:endParaRPr>
          </a:p>
        </p:txBody>
      </p:sp>
      <p:pic>
        <p:nvPicPr>
          <p:cNvPr id="2050" name="Picture 2">
            <a:extLst>
              <a:ext uri="{FF2B5EF4-FFF2-40B4-BE49-F238E27FC236}">
                <a16:creationId xmlns:a16="http://schemas.microsoft.com/office/drawing/2014/main" id="{74703616-8952-4119-9F7E-F0BCC04D2E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2222" y="1434980"/>
            <a:ext cx="5439657" cy="4007075"/>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55720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2" name="Rectangle 11">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13" name="Straight Connector 12">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16" name="Rectangle 15">
            <a:extLst>
              <a:ext uri="{FF2B5EF4-FFF2-40B4-BE49-F238E27FC236}">
                <a16:creationId xmlns:a16="http://schemas.microsoft.com/office/drawing/2014/main" id="{1AB7CFDD-E67B-4078-9BD0-D09D4200E4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lanta crece en una grieta de hormigón">
            <a:extLst>
              <a:ext uri="{FF2B5EF4-FFF2-40B4-BE49-F238E27FC236}">
                <a16:creationId xmlns:a16="http://schemas.microsoft.com/office/drawing/2014/main" id="{0966D146-60C4-4BA3-AD6E-61C900B9A7FE}"/>
              </a:ext>
            </a:extLst>
          </p:cNvPr>
          <p:cNvPicPr>
            <a:picLocks noChangeAspect="1"/>
          </p:cNvPicPr>
          <p:nvPr/>
        </p:nvPicPr>
        <p:blipFill rotWithShape="1">
          <a:blip r:embed="rId2">
            <a:alphaModFix/>
          </a:blip>
          <a:srcRect t="15730"/>
          <a:stretch/>
        </p:blipFill>
        <p:spPr>
          <a:xfrm>
            <a:off x="-1" y="10"/>
            <a:ext cx="12192000" cy="6857989"/>
          </a:xfrm>
          <a:prstGeom prst="rect">
            <a:avLst/>
          </a:prstGeom>
        </p:spPr>
      </p:pic>
      <p:sp>
        <p:nvSpPr>
          <p:cNvPr id="18" name="Rectangle 17">
            <a:extLst>
              <a:ext uri="{FF2B5EF4-FFF2-40B4-BE49-F238E27FC236}">
                <a16:creationId xmlns:a16="http://schemas.microsoft.com/office/drawing/2014/main" id="{4DAEF25D-C97E-48E9-B20C-FEFC2EC6E5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1"/>
            <a:ext cx="12191999" cy="3842872"/>
          </a:xfrm>
          <a:prstGeom prst="rect">
            <a:avLst/>
          </a:prstGeom>
          <a:gradFill flip="none" rotWithShape="1">
            <a:gsLst>
              <a:gs pos="0">
                <a:srgbClr val="000000">
                  <a:alpha val="0"/>
                </a:srgbClr>
              </a:gs>
              <a:gs pos="49000">
                <a:srgbClr val="000000">
                  <a:alpha val="45000"/>
                </a:srgbClr>
              </a:gs>
              <a:gs pos="100000">
                <a:srgbClr val="000000">
                  <a:alpha val="64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384809-A8A2-4A3F-9F1D-1BA2E4F303C4}"/>
              </a:ext>
            </a:extLst>
          </p:cNvPr>
          <p:cNvSpPr>
            <a:spLocks noGrp="1"/>
          </p:cNvSpPr>
          <p:nvPr>
            <p:ph type="title"/>
          </p:nvPr>
        </p:nvSpPr>
        <p:spPr>
          <a:xfrm>
            <a:off x="1066800" y="723900"/>
            <a:ext cx="10058399" cy="962026"/>
          </a:xfrm>
        </p:spPr>
        <p:txBody>
          <a:bodyPr vert="horz" lIns="91440" tIns="45720" rIns="91440" bIns="45720" rtlCol="0" anchor="b">
            <a:normAutofit/>
          </a:bodyPr>
          <a:lstStyle/>
          <a:p>
            <a:pPr algn="ctr"/>
            <a:r>
              <a:rPr lang="en-US" sz="2800" kern="1200" cap="all" spc="390" baseline="0" dirty="0">
                <a:solidFill>
                  <a:srgbClr val="FFFFFF"/>
                </a:solidFill>
                <a:latin typeface="+mj-lt"/>
                <a:ea typeface="+mj-ea"/>
                <a:cs typeface="+mj-cs"/>
              </a:rPr>
              <a:t>ORIGINAL SIN</a:t>
            </a:r>
          </a:p>
        </p:txBody>
      </p:sp>
    </p:spTree>
    <p:extLst>
      <p:ext uri="{BB962C8B-B14F-4D97-AF65-F5344CB8AC3E}">
        <p14:creationId xmlns:p14="http://schemas.microsoft.com/office/powerpoint/2010/main" val="3814656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8E38A4-F699-490C-8D1F-E8AD332D9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939C6AAB-48AC-41A3-95C2-6BF83715DF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F6EE861B-7D2F-4B7C-A6E3-5937E81B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0903" y="159026"/>
            <a:ext cx="5778697" cy="6542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384809-A8A2-4A3F-9F1D-1BA2E4F303C4}"/>
              </a:ext>
            </a:extLst>
          </p:cNvPr>
          <p:cNvSpPr>
            <a:spLocks noGrp="1"/>
          </p:cNvSpPr>
          <p:nvPr>
            <p:ph type="title"/>
          </p:nvPr>
        </p:nvSpPr>
        <p:spPr>
          <a:xfrm>
            <a:off x="6849264" y="733100"/>
            <a:ext cx="4618836" cy="1275669"/>
          </a:xfrm>
        </p:spPr>
        <p:txBody>
          <a:bodyPr vert="horz" lIns="91440" tIns="45720" rIns="91440" bIns="45720" rtlCol="0" anchor="b">
            <a:normAutofit/>
          </a:bodyPr>
          <a:lstStyle/>
          <a:p>
            <a:pPr algn="ctr"/>
            <a:r>
              <a:rPr lang="en-US" kern="1200" cap="all" spc="390" baseline="0">
                <a:latin typeface="+mj-lt"/>
                <a:ea typeface="+mj-ea"/>
                <a:cs typeface="+mj-cs"/>
              </a:rPr>
              <a:t>ORIGINAL SIN</a:t>
            </a:r>
          </a:p>
        </p:txBody>
      </p:sp>
      <p:sp>
        <p:nvSpPr>
          <p:cNvPr id="3" name="Content Placeholder 2">
            <a:extLst>
              <a:ext uri="{FF2B5EF4-FFF2-40B4-BE49-F238E27FC236}">
                <a16:creationId xmlns:a16="http://schemas.microsoft.com/office/drawing/2014/main" id="{0EB56CB3-2ACE-4FA0-8181-7CC23EB18515}"/>
              </a:ext>
            </a:extLst>
          </p:cNvPr>
          <p:cNvSpPr>
            <a:spLocks noGrp="1"/>
          </p:cNvSpPr>
          <p:nvPr>
            <p:ph idx="1"/>
          </p:nvPr>
        </p:nvSpPr>
        <p:spPr>
          <a:xfrm>
            <a:off x="7182615" y="2216151"/>
            <a:ext cx="3943575" cy="3390900"/>
          </a:xfrm>
        </p:spPr>
        <p:txBody>
          <a:bodyPr anchor="t">
            <a:normAutofit fontScale="92500" lnSpcReduction="10000"/>
          </a:bodyPr>
          <a:lstStyle/>
          <a:p>
            <a:pPr algn="ctr">
              <a:lnSpc>
                <a:spcPct val="100000"/>
              </a:lnSpc>
            </a:pPr>
            <a:r>
              <a:rPr lang="en-GB" sz="1600" b="1" i="0" dirty="0">
                <a:effectLst/>
                <a:latin typeface="arial" panose="020B0604020202020204" pitchFamily="34" charset="0"/>
              </a:rPr>
              <a:t>Sin:</a:t>
            </a:r>
            <a:endParaRPr lang="en-GB" sz="1600" b="0" i="0" dirty="0">
              <a:effectLst/>
              <a:latin typeface="arial" panose="020B0604020202020204" pitchFamily="34" charset="0"/>
            </a:endParaRPr>
          </a:p>
          <a:p>
            <a:pPr algn="ctr">
              <a:lnSpc>
                <a:spcPct val="100000"/>
              </a:lnSpc>
            </a:pPr>
            <a:r>
              <a:rPr lang="en-GB" sz="1800" b="0" i="0" dirty="0">
                <a:effectLst/>
                <a:latin typeface="arial" panose="020B0604020202020204" pitchFamily="34" charset="0"/>
              </a:rPr>
              <a:t>is "any want of conformity unto or transgression of the law of God" (</a:t>
            </a:r>
            <a:r>
              <a:rPr lang="en-GB" sz="1800" b="0" i="0" u="none" strike="noStrike" dirty="0">
                <a:effectLst/>
                <a:latin typeface="arial" panose="020B0604020202020204" pitchFamily="34" charset="0"/>
                <a:hlinkClick r:id="rId2"/>
              </a:rPr>
              <a:t>1Jo 3:4</a:t>
            </a:r>
            <a:r>
              <a:rPr lang="en-GB" sz="1800" b="0" i="0" dirty="0">
                <a:effectLst/>
                <a:latin typeface="arial" panose="020B0604020202020204" pitchFamily="34" charset="0"/>
              </a:rPr>
              <a:t>; </a:t>
            </a:r>
            <a:r>
              <a:rPr lang="en-GB" sz="1800" b="0" i="0" u="none" strike="noStrike" dirty="0">
                <a:effectLst/>
                <a:latin typeface="arial" panose="020B0604020202020204" pitchFamily="34" charset="0"/>
                <a:hlinkClick r:id="rId3"/>
              </a:rPr>
              <a:t>Rom 4:15</a:t>
            </a:r>
            <a:r>
              <a:rPr lang="en-GB" sz="1800" b="0" i="0" dirty="0">
                <a:effectLst/>
                <a:latin typeface="arial" panose="020B0604020202020204" pitchFamily="34" charset="0"/>
              </a:rPr>
              <a:t>), in the inward state and habit of the soul, as well as in the outward conduct of the life, whether by omission or commission (</a:t>
            </a:r>
            <a:r>
              <a:rPr lang="en-GB" sz="1800" b="0" i="0" u="none" strike="noStrike" dirty="0">
                <a:effectLst/>
                <a:latin typeface="arial" panose="020B0604020202020204" pitchFamily="34" charset="0"/>
                <a:hlinkClick r:id="rId4"/>
              </a:rPr>
              <a:t>Rom 6:12-17</a:t>
            </a:r>
            <a:r>
              <a:rPr lang="en-GB" sz="1800" b="0" i="0" dirty="0">
                <a:effectLst/>
                <a:latin typeface="arial" panose="020B0604020202020204" pitchFamily="34" charset="0"/>
              </a:rPr>
              <a:t>; </a:t>
            </a:r>
            <a:r>
              <a:rPr lang="en-GB" sz="1800" b="0" i="0" u="none" strike="noStrike" dirty="0">
                <a:effectLst/>
                <a:latin typeface="arial" panose="020B0604020202020204" pitchFamily="34" charset="0"/>
                <a:hlinkClick r:id="rId5"/>
              </a:rPr>
              <a:t>7:5-24</a:t>
            </a:r>
            <a:r>
              <a:rPr lang="en-GB" sz="1800" b="0" i="0" dirty="0">
                <a:effectLst/>
                <a:latin typeface="arial" panose="020B0604020202020204" pitchFamily="34" charset="0"/>
              </a:rPr>
              <a:t>). </a:t>
            </a:r>
          </a:p>
          <a:p>
            <a:pPr algn="ctr">
              <a:lnSpc>
                <a:spcPct val="100000"/>
              </a:lnSpc>
            </a:pPr>
            <a:r>
              <a:rPr lang="en-GB" sz="1800" b="0" i="0" dirty="0">
                <a:effectLst/>
                <a:latin typeface="arial" panose="020B0604020202020204" pitchFamily="34" charset="0"/>
              </a:rPr>
              <a:t>It is "not a mere violation of the law of our constitution, nor of the system of things, but an offence against a personal lawgiver and moral governor who vindicates his law with penalties</a:t>
            </a:r>
          </a:p>
          <a:p>
            <a:pPr algn="ctr">
              <a:lnSpc>
                <a:spcPct val="100000"/>
              </a:lnSpc>
            </a:pPr>
            <a:endParaRPr lang="en-GB" sz="1600" dirty="0"/>
          </a:p>
        </p:txBody>
      </p:sp>
      <p:pic>
        <p:nvPicPr>
          <p:cNvPr id="5" name="Picture 4" descr="Planta crece en una grieta de hormigón">
            <a:extLst>
              <a:ext uri="{FF2B5EF4-FFF2-40B4-BE49-F238E27FC236}">
                <a16:creationId xmlns:a16="http://schemas.microsoft.com/office/drawing/2014/main" id="{0966D146-60C4-4BA3-AD6E-61C900B9A7FE}"/>
              </a:ext>
            </a:extLst>
          </p:cNvPr>
          <p:cNvPicPr>
            <a:picLocks noChangeAspect="1"/>
          </p:cNvPicPr>
          <p:nvPr/>
        </p:nvPicPr>
        <p:blipFill rotWithShape="1">
          <a:blip r:embed="rId6">
            <a:alphaModFix/>
          </a:blip>
          <a:srcRect l="11200" r="29466" b="-1"/>
          <a:stretch/>
        </p:blipFill>
        <p:spPr>
          <a:xfrm>
            <a:off x="1682" y="10"/>
            <a:ext cx="6096000" cy="6857990"/>
          </a:xfrm>
          <a:prstGeom prst="rect">
            <a:avLst/>
          </a:prstGeom>
        </p:spPr>
      </p:pic>
      <p:grpSp>
        <p:nvGrpSpPr>
          <p:cNvPr id="29" name="Group 15">
            <a:extLst>
              <a:ext uri="{FF2B5EF4-FFF2-40B4-BE49-F238E27FC236}">
                <a16:creationId xmlns:a16="http://schemas.microsoft.com/office/drawing/2014/main" id="{53745597-CF0F-4C14-83C4-612B382A90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10258" y="5849932"/>
            <a:ext cx="867485" cy="115439"/>
            <a:chOff x="8910933" y="1861308"/>
            <a:chExt cx="867485" cy="115439"/>
          </a:xfrm>
        </p:grpSpPr>
        <p:sp>
          <p:nvSpPr>
            <p:cNvPr id="30" name="Rectangle 16">
              <a:extLst>
                <a:ext uri="{FF2B5EF4-FFF2-40B4-BE49-F238E27FC236}">
                  <a16:creationId xmlns:a16="http://schemas.microsoft.com/office/drawing/2014/main" id="{471CB755-D435-4BD8-A3DB-B304ED0E7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18" name="Straight Connector 17">
              <a:extLst>
                <a:ext uri="{FF2B5EF4-FFF2-40B4-BE49-F238E27FC236}">
                  <a16:creationId xmlns:a16="http://schemas.microsoft.com/office/drawing/2014/main" id="{0B7F2CAE-48A1-4EAD-BDD1-4DA217AC0FF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8FB73A0-9D61-4989-BA5F-7EF6308D864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26361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8">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10">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2" name="Rectangle 11">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50" name="Straight Connector 12">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Straight Connector 13">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16" name="Rectangle 15">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7618AB-1B6B-4AC5-87E6-78BA27052B4F}"/>
              </a:ext>
            </a:extLst>
          </p:cNvPr>
          <p:cNvPicPr>
            <a:picLocks noChangeAspect="1"/>
          </p:cNvPicPr>
          <p:nvPr/>
        </p:nvPicPr>
        <p:blipFill rotWithShape="1">
          <a:blip r:embed="rId2"/>
          <a:srcRect t="17279"/>
          <a:stretch/>
        </p:blipFill>
        <p:spPr>
          <a:xfrm>
            <a:off x="20" y="11"/>
            <a:ext cx="12191980" cy="6857989"/>
          </a:xfrm>
          <a:prstGeom prst="rect">
            <a:avLst/>
          </a:prstGeom>
        </p:spPr>
      </p:pic>
      <p:sp>
        <p:nvSpPr>
          <p:cNvPr id="18" name="Rectangle 5">
            <a:extLst>
              <a:ext uri="{FF2B5EF4-FFF2-40B4-BE49-F238E27FC236}">
                <a16:creationId xmlns:a16="http://schemas.microsoft.com/office/drawing/2014/main" id="{FDCD62BB-F134-412E-AF5B-602B04458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50337"/>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CD5163-2DBB-40C3-A44C-3D3F989E47C7}"/>
              </a:ext>
            </a:extLst>
          </p:cNvPr>
          <p:cNvSpPr>
            <a:spLocks noGrp="1"/>
          </p:cNvSpPr>
          <p:nvPr>
            <p:ph type="title"/>
          </p:nvPr>
        </p:nvSpPr>
        <p:spPr>
          <a:xfrm>
            <a:off x="1048561" y="1066800"/>
            <a:ext cx="3931320" cy="2267193"/>
          </a:xfrm>
        </p:spPr>
        <p:txBody>
          <a:bodyPr vert="horz" lIns="91440" tIns="45720" rIns="91440" bIns="45720" rtlCol="0" anchor="b">
            <a:normAutofit/>
          </a:bodyPr>
          <a:lstStyle/>
          <a:p>
            <a:pPr algn="ctr"/>
            <a:r>
              <a:rPr lang="en-GB" b="1" baseline="30000" dirty="0"/>
              <a:t> </a:t>
            </a:r>
            <a:r>
              <a:rPr lang="en-GB" dirty="0"/>
              <a:t>For just as in Adam all die….</a:t>
            </a:r>
            <a:br>
              <a:rPr lang="en-GB" dirty="0"/>
            </a:br>
            <a:endParaRPr lang="en-US" sz="2800" kern="1200" cap="all" spc="390" baseline="0" dirty="0">
              <a:solidFill>
                <a:schemeClr val="tx2"/>
              </a:solidFill>
              <a:latin typeface="+mj-lt"/>
              <a:ea typeface="+mj-ea"/>
              <a:cs typeface="+mj-cs"/>
            </a:endParaRPr>
          </a:p>
        </p:txBody>
      </p:sp>
      <p:sp>
        <p:nvSpPr>
          <p:cNvPr id="3" name="Subtitle 2">
            <a:extLst>
              <a:ext uri="{FF2B5EF4-FFF2-40B4-BE49-F238E27FC236}">
                <a16:creationId xmlns:a16="http://schemas.microsoft.com/office/drawing/2014/main" id="{A6F6EEC9-83A7-4141-B558-877C38F70303}"/>
              </a:ext>
            </a:extLst>
          </p:cNvPr>
          <p:cNvSpPr>
            <a:spLocks noGrp="1"/>
          </p:cNvSpPr>
          <p:nvPr>
            <p:ph idx="1"/>
          </p:nvPr>
        </p:nvSpPr>
        <p:spPr>
          <a:xfrm>
            <a:off x="1048561" y="4327781"/>
            <a:ext cx="3931321" cy="1033669"/>
          </a:xfrm>
        </p:spPr>
        <p:txBody>
          <a:bodyPr vert="horz" lIns="91440" tIns="45720" rIns="91440" bIns="45720" rtlCol="0">
            <a:normAutofit/>
          </a:bodyPr>
          <a:lstStyle/>
          <a:p>
            <a:pPr algn="ctr">
              <a:lnSpc>
                <a:spcPct val="100000"/>
              </a:lnSpc>
            </a:pPr>
            <a:r>
              <a:rPr lang="en-US" dirty="0"/>
              <a:t>1 Corinthians 15:22</a:t>
            </a:r>
          </a:p>
        </p:txBody>
      </p:sp>
      <p:grpSp>
        <p:nvGrpSpPr>
          <p:cNvPr id="52" name="Group 19">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80479" y="3871114"/>
            <a:ext cx="867485" cy="115439"/>
            <a:chOff x="8910933" y="1861308"/>
            <a:chExt cx="867485" cy="115439"/>
          </a:xfrm>
        </p:grpSpPr>
        <p:sp>
          <p:nvSpPr>
            <p:cNvPr id="53" name="Rectangle 20">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4577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8E38A4-F699-490C-8D1F-E8AD332D9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939C6AAB-48AC-41A3-95C2-6BF83715DF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F6EE861B-7D2F-4B7C-A6E3-5937E81B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0903" y="159026"/>
            <a:ext cx="5778697" cy="6542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384809-A8A2-4A3F-9F1D-1BA2E4F303C4}"/>
              </a:ext>
            </a:extLst>
          </p:cNvPr>
          <p:cNvSpPr>
            <a:spLocks noGrp="1"/>
          </p:cNvSpPr>
          <p:nvPr>
            <p:ph type="title"/>
          </p:nvPr>
        </p:nvSpPr>
        <p:spPr>
          <a:xfrm>
            <a:off x="6849264" y="733100"/>
            <a:ext cx="4618836" cy="1275669"/>
          </a:xfrm>
        </p:spPr>
        <p:txBody>
          <a:bodyPr vert="horz" lIns="91440" tIns="45720" rIns="91440" bIns="45720" rtlCol="0" anchor="b">
            <a:normAutofit/>
          </a:bodyPr>
          <a:lstStyle/>
          <a:p>
            <a:pPr algn="ctr"/>
            <a:r>
              <a:rPr lang="en-US" kern="1200" cap="all" spc="390" baseline="0">
                <a:latin typeface="+mj-lt"/>
                <a:ea typeface="+mj-ea"/>
                <a:cs typeface="+mj-cs"/>
              </a:rPr>
              <a:t>ORIGINAL SIN</a:t>
            </a:r>
          </a:p>
        </p:txBody>
      </p:sp>
      <p:sp>
        <p:nvSpPr>
          <p:cNvPr id="3" name="Content Placeholder 2">
            <a:extLst>
              <a:ext uri="{FF2B5EF4-FFF2-40B4-BE49-F238E27FC236}">
                <a16:creationId xmlns:a16="http://schemas.microsoft.com/office/drawing/2014/main" id="{0EB56CB3-2ACE-4FA0-8181-7CC23EB18515}"/>
              </a:ext>
            </a:extLst>
          </p:cNvPr>
          <p:cNvSpPr>
            <a:spLocks noGrp="1"/>
          </p:cNvSpPr>
          <p:nvPr>
            <p:ph idx="1"/>
          </p:nvPr>
        </p:nvSpPr>
        <p:spPr>
          <a:xfrm>
            <a:off x="7182615" y="2216151"/>
            <a:ext cx="3943575" cy="3390900"/>
          </a:xfrm>
        </p:spPr>
        <p:txBody>
          <a:bodyPr anchor="t">
            <a:normAutofit/>
          </a:bodyPr>
          <a:lstStyle/>
          <a:p>
            <a:pPr algn="ctr">
              <a:lnSpc>
                <a:spcPct val="100000"/>
              </a:lnSpc>
            </a:pPr>
            <a:r>
              <a:rPr lang="en-GB" b="0" i="0" dirty="0">
                <a:solidFill>
                  <a:srgbClr val="0A0A0A"/>
                </a:solidFill>
                <a:effectLst/>
                <a:latin typeface="arial" panose="020B0604020202020204" pitchFamily="34" charset="0"/>
              </a:rPr>
              <a:t>The soul that sins is always conscious that his sin is (1) intrinsically vile and polluting, and (2) that it justly deserves punishment, and calls down the righteous wrath of God. Hence sin carries with it two inalienable characters, (1) ill-desert, guilt (</a:t>
            </a:r>
            <a:r>
              <a:rPr lang="en-GB" b="0" i="0" dirty="0" err="1">
                <a:solidFill>
                  <a:srgbClr val="0A0A0A"/>
                </a:solidFill>
                <a:effectLst/>
                <a:latin typeface="arial" panose="020B0604020202020204" pitchFamily="34" charset="0"/>
              </a:rPr>
              <a:t>reatus</a:t>
            </a:r>
            <a:r>
              <a:rPr lang="en-GB" b="0" i="0" dirty="0">
                <a:solidFill>
                  <a:srgbClr val="0A0A0A"/>
                </a:solidFill>
                <a:effectLst/>
                <a:latin typeface="arial" panose="020B0604020202020204" pitchFamily="34" charset="0"/>
              </a:rPr>
              <a:t>); and (2) pollution (macula).", Hodge's Outlines.</a:t>
            </a:r>
            <a:endParaRPr lang="en-GB" dirty="0"/>
          </a:p>
        </p:txBody>
      </p:sp>
      <p:pic>
        <p:nvPicPr>
          <p:cNvPr id="5" name="Picture 4" descr="Planta crece en una grieta de hormigón">
            <a:extLst>
              <a:ext uri="{FF2B5EF4-FFF2-40B4-BE49-F238E27FC236}">
                <a16:creationId xmlns:a16="http://schemas.microsoft.com/office/drawing/2014/main" id="{0966D146-60C4-4BA3-AD6E-61C900B9A7FE}"/>
              </a:ext>
            </a:extLst>
          </p:cNvPr>
          <p:cNvPicPr>
            <a:picLocks noChangeAspect="1"/>
          </p:cNvPicPr>
          <p:nvPr/>
        </p:nvPicPr>
        <p:blipFill rotWithShape="1">
          <a:blip r:embed="rId2">
            <a:alphaModFix/>
          </a:blip>
          <a:srcRect l="11200" r="29466" b="-1"/>
          <a:stretch/>
        </p:blipFill>
        <p:spPr>
          <a:xfrm>
            <a:off x="1682" y="10"/>
            <a:ext cx="6096000" cy="6857990"/>
          </a:xfrm>
          <a:prstGeom prst="rect">
            <a:avLst/>
          </a:prstGeom>
        </p:spPr>
      </p:pic>
      <p:grpSp>
        <p:nvGrpSpPr>
          <p:cNvPr id="29" name="Group 15">
            <a:extLst>
              <a:ext uri="{FF2B5EF4-FFF2-40B4-BE49-F238E27FC236}">
                <a16:creationId xmlns:a16="http://schemas.microsoft.com/office/drawing/2014/main" id="{53745597-CF0F-4C14-83C4-612B382A90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10258" y="5849932"/>
            <a:ext cx="867485" cy="115439"/>
            <a:chOff x="8910933" y="1861308"/>
            <a:chExt cx="867485" cy="115439"/>
          </a:xfrm>
        </p:grpSpPr>
        <p:sp>
          <p:nvSpPr>
            <p:cNvPr id="30" name="Rectangle 16">
              <a:extLst>
                <a:ext uri="{FF2B5EF4-FFF2-40B4-BE49-F238E27FC236}">
                  <a16:creationId xmlns:a16="http://schemas.microsoft.com/office/drawing/2014/main" id="{471CB755-D435-4BD8-A3DB-B304ED0E7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18" name="Straight Connector 17">
              <a:extLst>
                <a:ext uri="{FF2B5EF4-FFF2-40B4-BE49-F238E27FC236}">
                  <a16:creationId xmlns:a16="http://schemas.microsoft.com/office/drawing/2014/main" id="{0B7F2CAE-48A1-4EAD-BDD1-4DA217AC0FF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8FB73A0-9D61-4989-BA5F-7EF6308D864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939166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8E38A4-F699-490C-8D1F-E8AD332D9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939C6AAB-48AC-41A3-95C2-6BF83715DF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F6EE861B-7D2F-4B7C-A6E3-5937E81B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0903" y="159026"/>
            <a:ext cx="5778697" cy="6542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384809-A8A2-4A3F-9F1D-1BA2E4F303C4}"/>
              </a:ext>
            </a:extLst>
          </p:cNvPr>
          <p:cNvSpPr>
            <a:spLocks noGrp="1"/>
          </p:cNvSpPr>
          <p:nvPr>
            <p:ph type="title"/>
          </p:nvPr>
        </p:nvSpPr>
        <p:spPr>
          <a:xfrm>
            <a:off x="6849264" y="733100"/>
            <a:ext cx="4618836" cy="1275669"/>
          </a:xfrm>
        </p:spPr>
        <p:txBody>
          <a:bodyPr vert="horz" lIns="91440" tIns="45720" rIns="91440" bIns="45720" rtlCol="0" anchor="b">
            <a:normAutofit/>
          </a:bodyPr>
          <a:lstStyle/>
          <a:p>
            <a:pPr algn="ctr"/>
            <a:r>
              <a:rPr lang="en-US" kern="1200" cap="all" spc="390" baseline="0">
                <a:latin typeface="+mj-lt"/>
                <a:ea typeface="+mj-ea"/>
                <a:cs typeface="+mj-cs"/>
              </a:rPr>
              <a:t>ORIGINAL SIN</a:t>
            </a:r>
          </a:p>
        </p:txBody>
      </p:sp>
      <p:sp>
        <p:nvSpPr>
          <p:cNvPr id="3" name="Content Placeholder 2">
            <a:extLst>
              <a:ext uri="{FF2B5EF4-FFF2-40B4-BE49-F238E27FC236}">
                <a16:creationId xmlns:a16="http://schemas.microsoft.com/office/drawing/2014/main" id="{0EB56CB3-2ACE-4FA0-8181-7CC23EB18515}"/>
              </a:ext>
            </a:extLst>
          </p:cNvPr>
          <p:cNvSpPr>
            <a:spLocks noGrp="1"/>
          </p:cNvSpPr>
          <p:nvPr>
            <p:ph idx="1"/>
          </p:nvPr>
        </p:nvSpPr>
        <p:spPr>
          <a:xfrm>
            <a:off x="7182615" y="2216151"/>
            <a:ext cx="3943575" cy="3390900"/>
          </a:xfrm>
        </p:spPr>
        <p:txBody>
          <a:bodyPr anchor="t">
            <a:normAutofit fontScale="92500"/>
          </a:bodyPr>
          <a:lstStyle/>
          <a:p>
            <a:pPr algn="ctr">
              <a:lnSpc>
                <a:spcPct val="100000"/>
              </a:lnSpc>
            </a:pPr>
            <a:r>
              <a:rPr lang="en-GB" sz="2400" b="0" i="0" dirty="0">
                <a:solidFill>
                  <a:srgbClr val="0A0A0A"/>
                </a:solidFill>
                <a:effectLst/>
                <a:latin typeface="arial" panose="020B0604020202020204" pitchFamily="34" charset="0"/>
              </a:rPr>
              <a:t>The moral character of a man's actions is determined by the moral state of his heart. The disposition to sin, or the habit of the soul that leads to the sinful act, is itself also sin </a:t>
            </a:r>
          </a:p>
          <a:p>
            <a:pPr algn="ctr">
              <a:lnSpc>
                <a:spcPct val="100000"/>
              </a:lnSpc>
            </a:pPr>
            <a:r>
              <a:rPr lang="en-GB" sz="2400" b="0" i="0" u="none" strike="noStrike" dirty="0">
                <a:solidFill>
                  <a:srgbClr val="39547F"/>
                </a:solidFill>
                <a:effectLst/>
                <a:latin typeface="arial" panose="020B0604020202020204" pitchFamily="34" charset="0"/>
                <a:hlinkClick r:id="rId2"/>
              </a:rPr>
              <a:t>Rom 6:12-17</a:t>
            </a:r>
            <a:r>
              <a:rPr lang="en-GB" sz="2400" b="0" i="0" dirty="0">
                <a:solidFill>
                  <a:srgbClr val="0A0A0A"/>
                </a:solidFill>
                <a:effectLst/>
                <a:latin typeface="arial" panose="020B0604020202020204" pitchFamily="34" charset="0"/>
              </a:rPr>
              <a:t>; </a:t>
            </a:r>
            <a:r>
              <a:rPr lang="en-GB" sz="2400" b="0" i="0" u="none" strike="noStrike" dirty="0">
                <a:solidFill>
                  <a:srgbClr val="39547F"/>
                </a:solidFill>
                <a:effectLst/>
                <a:latin typeface="arial" panose="020B0604020202020204" pitchFamily="34" charset="0"/>
                <a:hlinkClick r:id="rId3"/>
              </a:rPr>
              <a:t>Gal 5:17</a:t>
            </a:r>
            <a:r>
              <a:rPr lang="en-GB" sz="2400" b="0" i="0" dirty="0">
                <a:solidFill>
                  <a:srgbClr val="0A0A0A"/>
                </a:solidFill>
                <a:effectLst/>
                <a:latin typeface="arial" panose="020B0604020202020204" pitchFamily="34" charset="0"/>
              </a:rPr>
              <a:t>; </a:t>
            </a:r>
          </a:p>
          <a:p>
            <a:pPr algn="ctr">
              <a:lnSpc>
                <a:spcPct val="100000"/>
              </a:lnSpc>
            </a:pPr>
            <a:r>
              <a:rPr lang="en-GB" sz="2400" b="0" i="0" u="none" strike="noStrike" dirty="0">
                <a:solidFill>
                  <a:srgbClr val="39547F"/>
                </a:solidFill>
                <a:effectLst/>
                <a:latin typeface="arial" panose="020B0604020202020204" pitchFamily="34" charset="0"/>
                <a:hlinkClick r:id="rId4"/>
              </a:rPr>
              <a:t>Jam 1:14</a:t>
            </a:r>
            <a:r>
              <a:rPr lang="en-GB" sz="2400" b="0" i="0" dirty="0">
                <a:solidFill>
                  <a:srgbClr val="0A0A0A"/>
                </a:solidFill>
                <a:effectLst/>
                <a:latin typeface="arial" panose="020B0604020202020204" pitchFamily="34" charset="0"/>
              </a:rPr>
              <a:t>,</a:t>
            </a:r>
            <a:r>
              <a:rPr lang="en-GB" sz="2400" b="0" i="0" u="none" strike="noStrike" dirty="0">
                <a:solidFill>
                  <a:srgbClr val="39547F"/>
                </a:solidFill>
                <a:effectLst/>
                <a:latin typeface="arial" panose="020B0604020202020204" pitchFamily="34" charset="0"/>
                <a:hlinkClick r:id="rId5"/>
              </a:rPr>
              <a:t>15</a:t>
            </a:r>
            <a:r>
              <a:rPr lang="en-GB" sz="2400" b="0" i="0" dirty="0">
                <a:solidFill>
                  <a:srgbClr val="0A0A0A"/>
                </a:solidFill>
                <a:effectLst/>
                <a:latin typeface="arial" panose="020B0604020202020204" pitchFamily="34" charset="0"/>
              </a:rPr>
              <a:t>).</a:t>
            </a:r>
            <a:endParaRPr lang="en-GB" sz="2400" dirty="0"/>
          </a:p>
        </p:txBody>
      </p:sp>
      <p:pic>
        <p:nvPicPr>
          <p:cNvPr id="5" name="Picture 4" descr="Planta crece en una grieta de hormigón">
            <a:extLst>
              <a:ext uri="{FF2B5EF4-FFF2-40B4-BE49-F238E27FC236}">
                <a16:creationId xmlns:a16="http://schemas.microsoft.com/office/drawing/2014/main" id="{0966D146-60C4-4BA3-AD6E-61C900B9A7FE}"/>
              </a:ext>
            </a:extLst>
          </p:cNvPr>
          <p:cNvPicPr>
            <a:picLocks noChangeAspect="1"/>
          </p:cNvPicPr>
          <p:nvPr/>
        </p:nvPicPr>
        <p:blipFill rotWithShape="1">
          <a:blip r:embed="rId6">
            <a:alphaModFix/>
          </a:blip>
          <a:srcRect l="11200" r="29466" b="-1"/>
          <a:stretch/>
        </p:blipFill>
        <p:spPr>
          <a:xfrm>
            <a:off x="1682" y="10"/>
            <a:ext cx="6096000" cy="6857990"/>
          </a:xfrm>
          <a:prstGeom prst="rect">
            <a:avLst/>
          </a:prstGeom>
        </p:spPr>
      </p:pic>
      <p:grpSp>
        <p:nvGrpSpPr>
          <p:cNvPr id="29" name="Group 15">
            <a:extLst>
              <a:ext uri="{FF2B5EF4-FFF2-40B4-BE49-F238E27FC236}">
                <a16:creationId xmlns:a16="http://schemas.microsoft.com/office/drawing/2014/main" id="{53745597-CF0F-4C14-83C4-612B382A90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10258" y="5849932"/>
            <a:ext cx="867485" cy="115439"/>
            <a:chOff x="8910933" y="1861308"/>
            <a:chExt cx="867485" cy="115439"/>
          </a:xfrm>
        </p:grpSpPr>
        <p:sp>
          <p:nvSpPr>
            <p:cNvPr id="30" name="Rectangle 16">
              <a:extLst>
                <a:ext uri="{FF2B5EF4-FFF2-40B4-BE49-F238E27FC236}">
                  <a16:creationId xmlns:a16="http://schemas.microsoft.com/office/drawing/2014/main" id="{471CB755-D435-4BD8-A3DB-B304ED0E7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18" name="Straight Connector 17">
              <a:extLst>
                <a:ext uri="{FF2B5EF4-FFF2-40B4-BE49-F238E27FC236}">
                  <a16:creationId xmlns:a16="http://schemas.microsoft.com/office/drawing/2014/main" id="{0B7F2CAE-48A1-4EAD-BDD1-4DA217AC0FF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8FB73A0-9D61-4989-BA5F-7EF6308D864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96764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8E38A4-F699-490C-8D1F-E8AD332D9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939C6AAB-48AC-41A3-95C2-6BF83715DF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F6EE861B-7D2F-4B7C-A6E3-5937E81B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0903" y="159026"/>
            <a:ext cx="5778697" cy="6542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384809-A8A2-4A3F-9F1D-1BA2E4F303C4}"/>
              </a:ext>
            </a:extLst>
          </p:cNvPr>
          <p:cNvSpPr>
            <a:spLocks noGrp="1"/>
          </p:cNvSpPr>
          <p:nvPr>
            <p:ph type="title"/>
          </p:nvPr>
        </p:nvSpPr>
        <p:spPr>
          <a:xfrm>
            <a:off x="6849264" y="733100"/>
            <a:ext cx="4618836" cy="1275669"/>
          </a:xfrm>
        </p:spPr>
        <p:txBody>
          <a:bodyPr vert="horz" lIns="91440" tIns="45720" rIns="91440" bIns="45720" rtlCol="0" anchor="b">
            <a:normAutofit/>
          </a:bodyPr>
          <a:lstStyle/>
          <a:p>
            <a:pPr algn="ctr"/>
            <a:r>
              <a:rPr lang="en-US" kern="1200" cap="all" spc="390" baseline="0">
                <a:latin typeface="+mj-lt"/>
                <a:ea typeface="+mj-ea"/>
                <a:cs typeface="+mj-cs"/>
              </a:rPr>
              <a:t>ORIGINAL SIN</a:t>
            </a:r>
          </a:p>
        </p:txBody>
      </p:sp>
      <p:sp>
        <p:nvSpPr>
          <p:cNvPr id="3" name="Content Placeholder 2">
            <a:extLst>
              <a:ext uri="{FF2B5EF4-FFF2-40B4-BE49-F238E27FC236}">
                <a16:creationId xmlns:a16="http://schemas.microsoft.com/office/drawing/2014/main" id="{0EB56CB3-2ACE-4FA0-8181-7CC23EB18515}"/>
              </a:ext>
            </a:extLst>
          </p:cNvPr>
          <p:cNvSpPr>
            <a:spLocks noGrp="1"/>
          </p:cNvSpPr>
          <p:nvPr>
            <p:ph idx="1"/>
          </p:nvPr>
        </p:nvSpPr>
        <p:spPr>
          <a:xfrm>
            <a:off x="7182615" y="2216151"/>
            <a:ext cx="3943575" cy="3390900"/>
          </a:xfrm>
        </p:spPr>
        <p:txBody>
          <a:bodyPr anchor="t">
            <a:normAutofit fontScale="85000" lnSpcReduction="10000"/>
          </a:bodyPr>
          <a:lstStyle/>
          <a:p>
            <a:pPr algn="ctr">
              <a:lnSpc>
                <a:spcPct val="100000"/>
              </a:lnSpc>
            </a:pPr>
            <a:r>
              <a:rPr lang="en-GB" sz="2000" b="0" i="0" dirty="0">
                <a:solidFill>
                  <a:srgbClr val="0A0A0A"/>
                </a:solidFill>
                <a:effectLst/>
                <a:latin typeface="arial" panose="020B0604020202020204" pitchFamily="34" charset="0"/>
              </a:rPr>
              <a:t>Adam's sin (</a:t>
            </a:r>
            <a:r>
              <a:rPr lang="en-GB" sz="2000" b="0" i="0" u="none" strike="noStrike" dirty="0">
                <a:solidFill>
                  <a:srgbClr val="39547F"/>
                </a:solidFill>
                <a:effectLst/>
                <a:latin typeface="arial" panose="020B0604020202020204" pitchFamily="34" charset="0"/>
                <a:hlinkClick r:id="rId2"/>
              </a:rPr>
              <a:t>Gen 3:1-6</a:t>
            </a:r>
            <a:r>
              <a:rPr lang="en-GB" sz="2000" b="0" i="0" dirty="0">
                <a:solidFill>
                  <a:srgbClr val="0A0A0A"/>
                </a:solidFill>
                <a:effectLst/>
                <a:latin typeface="arial" panose="020B0604020202020204" pitchFamily="34" charset="0"/>
              </a:rPr>
              <a:t>) consisted in his yielding to the assaults of temptation and eating the forbidden fruit. It involved in it, (1) the sin of unbelief, virtually making God a liar; and (2) the guilt of disobedience to a positive command. By this sin he became an apostate from God, a rebel in arms against his Creator. He lost the favour of God and communion with him; his whole nature became depraved, and he incurred the penalty involved in the covenant of works.</a:t>
            </a:r>
            <a:endParaRPr lang="en-GB" sz="2400" dirty="0"/>
          </a:p>
        </p:txBody>
      </p:sp>
      <p:pic>
        <p:nvPicPr>
          <p:cNvPr id="5" name="Picture 4" descr="Planta crece en una grieta de hormigón">
            <a:extLst>
              <a:ext uri="{FF2B5EF4-FFF2-40B4-BE49-F238E27FC236}">
                <a16:creationId xmlns:a16="http://schemas.microsoft.com/office/drawing/2014/main" id="{0966D146-60C4-4BA3-AD6E-61C900B9A7FE}"/>
              </a:ext>
            </a:extLst>
          </p:cNvPr>
          <p:cNvPicPr>
            <a:picLocks noChangeAspect="1"/>
          </p:cNvPicPr>
          <p:nvPr/>
        </p:nvPicPr>
        <p:blipFill rotWithShape="1">
          <a:blip r:embed="rId3">
            <a:alphaModFix/>
          </a:blip>
          <a:srcRect l="11200" r="29466" b="-1"/>
          <a:stretch/>
        </p:blipFill>
        <p:spPr>
          <a:xfrm>
            <a:off x="1682" y="10"/>
            <a:ext cx="6096000" cy="6857990"/>
          </a:xfrm>
          <a:prstGeom prst="rect">
            <a:avLst/>
          </a:prstGeom>
        </p:spPr>
      </p:pic>
      <p:grpSp>
        <p:nvGrpSpPr>
          <p:cNvPr id="29" name="Group 15">
            <a:extLst>
              <a:ext uri="{FF2B5EF4-FFF2-40B4-BE49-F238E27FC236}">
                <a16:creationId xmlns:a16="http://schemas.microsoft.com/office/drawing/2014/main" id="{53745597-CF0F-4C14-83C4-612B382A90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10258" y="5849932"/>
            <a:ext cx="867485" cy="115439"/>
            <a:chOff x="8910933" y="1861308"/>
            <a:chExt cx="867485" cy="115439"/>
          </a:xfrm>
        </p:grpSpPr>
        <p:sp>
          <p:nvSpPr>
            <p:cNvPr id="30" name="Rectangle 16">
              <a:extLst>
                <a:ext uri="{FF2B5EF4-FFF2-40B4-BE49-F238E27FC236}">
                  <a16:creationId xmlns:a16="http://schemas.microsoft.com/office/drawing/2014/main" id="{471CB755-D435-4BD8-A3DB-B304ED0E7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18" name="Straight Connector 17">
              <a:extLst>
                <a:ext uri="{FF2B5EF4-FFF2-40B4-BE49-F238E27FC236}">
                  <a16:creationId xmlns:a16="http://schemas.microsoft.com/office/drawing/2014/main" id="{0B7F2CAE-48A1-4EAD-BDD1-4DA217AC0FF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8FB73A0-9D61-4989-BA5F-7EF6308D864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645041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8E38A4-F699-490C-8D1F-E8AD332D9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939C6AAB-48AC-41A3-95C2-6BF83715DF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F6EE861B-7D2F-4B7C-A6E3-5937E81B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0903" y="159026"/>
            <a:ext cx="5778697" cy="6542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384809-A8A2-4A3F-9F1D-1BA2E4F303C4}"/>
              </a:ext>
            </a:extLst>
          </p:cNvPr>
          <p:cNvSpPr>
            <a:spLocks noGrp="1"/>
          </p:cNvSpPr>
          <p:nvPr>
            <p:ph type="title"/>
          </p:nvPr>
        </p:nvSpPr>
        <p:spPr>
          <a:xfrm>
            <a:off x="6849264" y="733100"/>
            <a:ext cx="4618836" cy="1275669"/>
          </a:xfrm>
        </p:spPr>
        <p:txBody>
          <a:bodyPr vert="horz" lIns="91440" tIns="45720" rIns="91440" bIns="45720" rtlCol="0" anchor="b">
            <a:normAutofit/>
          </a:bodyPr>
          <a:lstStyle/>
          <a:p>
            <a:pPr algn="ctr"/>
            <a:r>
              <a:rPr lang="en-US" kern="1200" cap="all" spc="390" baseline="0">
                <a:latin typeface="+mj-lt"/>
                <a:ea typeface="+mj-ea"/>
                <a:cs typeface="+mj-cs"/>
              </a:rPr>
              <a:t>ORIGINAL SIN</a:t>
            </a:r>
          </a:p>
        </p:txBody>
      </p:sp>
      <p:sp>
        <p:nvSpPr>
          <p:cNvPr id="3" name="Content Placeholder 2">
            <a:extLst>
              <a:ext uri="{FF2B5EF4-FFF2-40B4-BE49-F238E27FC236}">
                <a16:creationId xmlns:a16="http://schemas.microsoft.com/office/drawing/2014/main" id="{0EB56CB3-2ACE-4FA0-8181-7CC23EB18515}"/>
              </a:ext>
            </a:extLst>
          </p:cNvPr>
          <p:cNvSpPr>
            <a:spLocks noGrp="1"/>
          </p:cNvSpPr>
          <p:nvPr>
            <p:ph idx="1"/>
          </p:nvPr>
        </p:nvSpPr>
        <p:spPr>
          <a:xfrm>
            <a:off x="7182615" y="2216151"/>
            <a:ext cx="3943575" cy="3390900"/>
          </a:xfrm>
        </p:spPr>
        <p:txBody>
          <a:bodyPr anchor="t">
            <a:noAutofit/>
          </a:bodyPr>
          <a:lstStyle/>
          <a:p>
            <a:pPr algn="ctr">
              <a:lnSpc>
                <a:spcPct val="100000"/>
              </a:lnSpc>
            </a:pPr>
            <a:r>
              <a:rPr lang="en-GB" sz="1600" b="0" i="0" dirty="0">
                <a:solidFill>
                  <a:srgbClr val="0A0A0A"/>
                </a:solidFill>
                <a:effectLst/>
                <a:latin typeface="arial" panose="020B0604020202020204" pitchFamily="34" charset="0"/>
              </a:rPr>
              <a:t>Original sin. "Our first parents being the root of all mankind, the guilt of their sin was imputed, and the same death in sin and corrupted nature were conveyed to all their posterity, descending from them by ordinary generation." Adam was constituted by God the federal head and representative of all his posterity, as he was also their natural head, and therefore when he fell they fell with him (</a:t>
            </a:r>
            <a:r>
              <a:rPr lang="en-GB" sz="1600" b="0" i="0" u="none" strike="noStrike" dirty="0">
                <a:solidFill>
                  <a:srgbClr val="39547F"/>
                </a:solidFill>
                <a:effectLst/>
                <a:latin typeface="arial" panose="020B0604020202020204" pitchFamily="34" charset="0"/>
                <a:hlinkClick r:id="rId2"/>
              </a:rPr>
              <a:t>Rom 5:12-21</a:t>
            </a:r>
            <a:r>
              <a:rPr lang="en-GB" sz="1600" b="0" i="0" dirty="0">
                <a:solidFill>
                  <a:srgbClr val="0A0A0A"/>
                </a:solidFill>
                <a:effectLst/>
                <a:latin typeface="arial" panose="020B0604020202020204" pitchFamily="34" charset="0"/>
              </a:rPr>
              <a:t>; </a:t>
            </a:r>
            <a:r>
              <a:rPr lang="en-GB" sz="1600" b="0" i="0" u="none" strike="noStrike" dirty="0">
                <a:solidFill>
                  <a:srgbClr val="39547F"/>
                </a:solidFill>
                <a:effectLst/>
                <a:latin typeface="arial" panose="020B0604020202020204" pitchFamily="34" charset="0"/>
                <a:hlinkClick r:id="rId3"/>
              </a:rPr>
              <a:t>1Cr 15:22-45</a:t>
            </a:r>
            <a:endParaRPr lang="en-GB" sz="1600" dirty="0"/>
          </a:p>
        </p:txBody>
      </p:sp>
      <p:pic>
        <p:nvPicPr>
          <p:cNvPr id="5" name="Picture 4" descr="Planta crece en una grieta de hormigón">
            <a:extLst>
              <a:ext uri="{FF2B5EF4-FFF2-40B4-BE49-F238E27FC236}">
                <a16:creationId xmlns:a16="http://schemas.microsoft.com/office/drawing/2014/main" id="{0966D146-60C4-4BA3-AD6E-61C900B9A7FE}"/>
              </a:ext>
            </a:extLst>
          </p:cNvPr>
          <p:cNvPicPr>
            <a:picLocks noChangeAspect="1"/>
          </p:cNvPicPr>
          <p:nvPr/>
        </p:nvPicPr>
        <p:blipFill rotWithShape="1">
          <a:blip r:embed="rId4">
            <a:alphaModFix/>
          </a:blip>
          <a:srcRect l="11200" r="29466" b="-1"/>
          <a:stretch/>
        </p:blipFill>
        <p:spPr>
          <a:xfrm>
            <a:off x="1682" y="10"/>
            <a:ext cx="6096000" cy="6857990"/>
          </a:xfrm>
          <a:prstGeom prst="rect">
            <a:avLst/>
          </a:prstGeom>
        </p:spPr>
      </p:pic>
      <p:grpSp>
        <p:nvGrpSpPr>
          <p:cNvPr id="29" name="Group 15">
            <a:extLst>
              <a:ext uri="{FF2B5EF4-FFF2-40B4-BE49-F238E27FC236}">
                <a16:creationId xmlns:a16="http://schemas.microsoft.com/office/drawing/2014/main" id="{53745597-CF0F-4C14-83C4-612B382A90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10258" y="5849932"/>
            <a:ext cx="867485" cy="115439"/>
            <a:chOff x="8910933" y="1861308"/>
            <a:chExt cx="867485" cy="115439"/>
          </a:xfrm>
        </p:grpSpPr>
        <p:sp>
          <p:nvSpPr>
            <p:cNvPr id="30" name="Rectangle 16">
              <a:extLst>
                <a:ext uri="{FF2B5EF4-FFF2-40B4-BE49-F238E27FC236}">
                  <a16:creationId xmlns:a16="http://schemas.microsoft.com/office/drawing/2014/main" id="{471CB755-D435-4BD8-A3DB-B304ED0E7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18" name="Straight Connector 17">
              <a:extLst>
                <a:ext uri="{FF2B5EF4-FFF2-40B4-BE49-F238E27FC236}">
                  <a16:creationId xmlns:a16="http://schemas.microsoft.com/office/drawing/2014/main" id="{0B7F2CAE-48A1-4EAD-BDD1-4DA217AC0FF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8FB73A0-9D61-4989-BA5F-7EF6308D864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50770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8E38A4-F699-490C-8D1F-E8AD332D9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939C6AAB-48AC-41A3-95C2-6BF83715DF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F6EE861B-7D2F-4B7C-A6E3-5937E81B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0903" y="159026"/>
            <a:ext cx="5778697" cy="6542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384809-A8A2-4A3F-9F1D-1BA2E4F303C4}"/>
              </a:ext>
            </a:extLst>
          </p:cNvPr>
          <p:cNvSpPr>
            <a:spLocks noGrp="1"/>
          </p:cNvSpPr>
          <p:nvPr>
            <p:ph type="title"/>
          </p:nvPr>
        </p:nvSpPr>
        <p:spPr>
          <a:xfrm>
            <a:off x="6849264" y="733100"/>
            <a:ext cx="4618836" cy="1275669"/>
          </a:xfrm>
        </p:spPr>
        <p:txBody>
          <a:bodyPr vert="horz" lIns="91440" tIns="45720" rIns="91440" bIns="45720" rtlCol="0" anchor="b">
            <a:normAutofit/>
          </a:bodyPr>
          <a:lstStyle/>
          <a:p>
            <a:pPr algn="ctr"/>
            <a:r>
              <a:rPr lang="en-US" kern="1200" cap="all" spc="390" baseline="0">
                <a:latin typeface="+mj-lt"/>
                <a:ea typeface="+mj-ea"/>
                <a:cs typeface="+mj-cs"/>
              </a:rPr>
              <a:t>ORIGINAL SIN</a:t>
            </a:r>
          </a:p>
        </p:txBody>
      </p:sp>
      <p:sp>
        <p:nvSpPr>
          <p:cNvPr id="3" name="Content Placeholder 2">
            <a:extLst>
              <a:ext uri="{FF2B5EF4-FFF2-40B4-BE49-F238E27FC236}">
                <a16:creationId xmlns:a16="http://schemas.microsoft.com/office/drawing/2014/main" id="{0EB56CB3-2ACE-4FA0-8181-7CC23EB18515}"/>
              </a:ext>
            </a:extLst>
          </p:cNvPr>
          <p:cNvSpPr>
            <a:spLocks noGrp="1"/>
          </p:cNvSpPr>
          <p:nvPr>
            <p:ph idx="1"/>
          </p:nvPr>
        </p:nvSpPr>
        <p:spPr>
          <a:xfrm>
            <a:off x="7182615" y="2008768"/>
            <a:ext cx="3943575" cy="3735655"/>
          </a:xfrm>
        </p:spPr>
        <p:txBody>
          <a:bodyPr anchor="t">
            <a:noAutofit/>
          </a:bodyPr>
          <a:lstStyle/>
          <a:p>
            <a:pPr algn="ctr">
              <a:lnSpc>
                <a:spcPct val="100000"/>
              </a:lnSpc>
            </a:pPr>
            <a:r>
              <a:rPr lang="en-GB" sz="1600" b="0" i="0" dirty="0">
                <a:solidFill>
                  <a:srgbClr val="0A0A0A"/>
                </a:solidFill>
                <a:effectLst/>
                <a:latin typeface="arial" panose="020B0604020202020204" pitchFamily="34" charset="0"/>
              </a:rPr>
              <a:t>). </a:t>
            </a:r>
            <a:r>
              <a:rPr lang="en-GB" b="0" i="0" dirty="0">
                <a:solidFill>
                  <a:srgbClr val="0A0A0A"/>
                </a:solidFill>
                <a:effectLst/>
                <a:latin typeface="arial" panose="020B0604020202020204" pitchFamily="34" charset="0"/>
              </a:rPr>
              <a:t>His probation was their probation, and his fall their fall. Because of Adam's first sin all his posterity came into the world in a state of sin and condemnation, i.e.,</a:t>
            </a:r>
          </a:p>
          <a:p>
            <a:pPr algn="ctr">
              <a:lnSpc>
                <a:spcPct val="100000"/>
              </a:lnSpc>
            </a:pPr>
            <a:r>
              <a:rPr lang="en-GB" b="0" i="0" dirty="0">
                <a:solidFill>
                  <a:srgbClr val="0A0A0A"/>
                </a:solidFill>
                <a:effectLst/>
                <a:latin typeface="arial" panose="020B0604020202020204" pitchFamily="34" charset="0"/>
              </a:rPr>
              <a:t> (1) a state of moral corruption, and </a:t>
            </a:r>
          </a:p>
          <a:p>
            <a:pPr algn="ctr">
              <a:lnSpc>
                <a:spcPct val="100000"/>
              </a:lnSpc>
            </a:pPr>
            <a:r>
              <a:rPr lang="en-GB" b="0" i="0" dirty="0">
                <a:solidFill>
                  <a:srgbClr val="0A0A0A"/>
                </a:solidFill>
                <a:effectLst/>
                <a:latin typeface="arial" panose="020B0604020202020204" pitchFamily="34" charset="0"/>
              </a:rPr>
              <a:t>(2) of guilt, as having judicially imputed to them the guilt of Adam's first sin.</a:t>
            </a:r>
            <a:endParaRPr lang="en-GB" dirty="0"/>
          </a:p>
        </p:txBody>
      </p:sp>
      <p:pic>
        <p:nvPicPr>
          <p:cNvPr id="5" name="Picture 4" descr="Planta crece en una grieta de hormigón">
            <a:extLst>
              <a:ext uri="{FF2B5EF4-FFF2-40B4-BE49-F238E27FC236}">
                <a16:creationId xmlns:a16="http://schemas.microsoft.com/office/drawing/2014/main" id="{0966D146-60C4-4BA3-AD6E-61C900B9A7FE}"/>
              </a:ext>
            </a:extLst>
          </p:cNvPr>
          <p:cNvPicPr>
            <a:picLocks noChangeAspect="1"/>
          </p:cNvPicPr>
          <p:nvPr/>
        </p:nvPicPr>
        <p:blipFill rotWithShape="1">
          <a:blip r:embed="rId2">
            <a:alphaModFix/>
          </a:blip>
          <a:srcRect l="11200" r="29466" b="-1"/>
          <a:stretch/>
        </p:blipFill>
        <p:spPr>
          <a:xfrm>
            <a:off x="1682" y="10"/>
            <a:ext cx="6096000" cy="6857990"/>
          </a:xfrm>
          <a:prstGeom prst="rect">
            <a:avLst/>
          </a:prstGeom>
        </p:spPr>
      </p:pic>
      <p:grpSp>
        <p:nvGrpSpPr>
          <p:cNvPr id="29" name="Group 15">
            <a:extLst>
              <a:ext uri="{FF2B5EF4-FFF2-40B4-BE49-F238E27FC236}">
                <a16:creationId xmlns:a16="http://schemas.microsoft.com/office/drawing/2014/main" id="{53745597-CF0F-4C14-83C4-612B382A90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10258" y="5849932"/>
            <a:ext cx="867485" cy="115439"/>
            <a:chOff x="8910933" y="1861308"/>
            <a:chExt cx="867485" cy="115439"/>
          </a:xfrm>
        </p:grpSpPr>
        <p:sp>
          <p:nvSpPr>
            <p:cNvPr id="30" name="Rectangle 16">
              <a:extLst>
                <a:ext uri="{FF2B5EF4-FFF2-40B4-BE49-F238E27FC236}">
                  <a16:creationId xmlns:a16="http://schemas.microsoft.com/office/drawing/2014/main" id="{471CB755-D435-4BD8-A3DB-B304ED0E7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18" name="Straight Connector 17">
              <a:extLst>
                <a:ext uri="{FF2B5EF4-FFF2-40B4-BE49-F238E27FC236}">
                  <a16:creationId xmlns:a16="http://schemas.microsoft.com/office/drawing/2014/main" id="{0B7F2CAE-48A1-4EAD-BDD1-4DA217AC0FF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8FB73A0-9D61-4989-BA5F-7EF6308D864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30590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8">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10">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2" name="Rectangle 11">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50" name="Straight Connector 12">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Straight Connector 13">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16" name="Rectangle 15">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7618AB-1B6B-4AC5-87E6-78BA27052B4F}"/>
              </a:ext>
            </a:extLst>
          </p:cNvPr>
          <p:cNvPicPr>
            <a:picLocks noChangeAspect="1"/>
          </p:cNvPicPr>
          <p:nvPr/>
        </p:nvPicPr>
        <p:blipFill rotWithShape="1">
          <a:blip r:embed="rId2"/>
          <a:srcRect t="17279"/>
          <a:stretch/>
        </p:blipFill>
        <p:spPr>
          <a:xfrm>
            <a:off x="20" y="11"/>
            <a:ext cx="12191980" cy="6857989"/>
          </a:xfrm>
          <a:prstGeom prst="rect">
            <a:avLst/>
          </a:prstGeom>
        </p:spPr>
      </p:pic>
      <p:sp>
        <p:nvSpPr>
          <p:cNvPr id="18" name="Rectangle 5">
            <a:extLst>
              <a:ext uri="{FF2B5EF4-FFF2-40B4-BE49-F238E27FC236}">
                <a16:creationId xmlns:a16="http://schemas.microsoft.com/office/drawing/2014/main" id="{FDCD62BB-F134-412E-AF5B-602B04458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50337"/>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CD5163-2DBB-40C3-A44C-3D3F989E47C7}"/>
              </a:ext>
            </a:extLst>
          </p:cNvPr>
          <p:cNvSpPr>
            <a:spLocks noGrp="1"/>
          </p:cNvSpPr>
          <p:nvPr>
            <p:ph type="title"/>
          </p:nvPr>
        </p:nvSpPr>
        <p:spPr>
          <a:xfrm>
            <a:off x="1048561" y="1066800"/>
            <a:ext cx="3931320" cy="2267193"/>
          </a:xfrm>
        </p:spPr>
        <p:txBody>
          <a:bodyPr vert="horz" lIns="91440" tIns="45720" rIns="91440" bIns="45720" rtlCol="0" anchor="b">
            <a:normAutofit/>
          </a:bodyPr>
          <a:lstStyle/>
          <a:p>
            <a:pPr algn="ctr"/>
            <a:r>
              <a:rPr lang="en-GB" dirty="0"/>
              <a:t>Adam brought death to all of us….</a:t>
            </a:r>
            <a:br>
              <a:rPr lang="en-GB" dirty="0"/>
            </a:br>
            <a:endParaRPr lang="en-US" sz="2800" kern="1200" cap="all" spc="390" baseline="0" dirty="0">
              <a:solidFill>
                <a:schemeClr val="tx2"/>
              </a:solidFill>
              <a:latin typeface="+mj-lt"/>
              <a:ea typeface="+mj-ea"/>
              <a:cs typeface="+mj-cs"/>
            </a:endParaRPr>
          </a:p>
        </p:txBody>
      </p:sp>
      <p:sp>
        <p:nvSpPr>
          <p:cNvPr id="3" name="Subtitle 2">
            <a:extLst>
              <a:ext uri="{FF2B5EF4-FFF2-40B4-BE49-F238E27FC236}">
                <a16:creationId xmlns:a16="http://schemas.microsoft.com/office/drawing/2014/main" id="{A6F6EEC9-83A7-4141-B558-877C38F70303}"/>
              </a:ext>
            </a:extLst>
          </p:cNvPr>
          <p:cNvSpPr>
            <a:spLocks noGrp="1"/>
          </p:cNvSpPr>
          <p:nvPr>
            <p:ph idx="1"/>
          </p:nvPr>
        </p:nvSpPr>
        <p:spPr>
          <a:xfrm>
            <a:off x="1048561" y="4327781"/>
            <a:ext cx="3931321" cy="1033669"/>
          </a:xfrm>
        </p:spPr>
        <p:txBody>
          <a:bodyPr vert="horz" lIns="91440" tIns="45720" rIns="91440" bIns="45720" rtlCol="0">
            <a:normAutofit/>
          </a:bodyPr>
          <a:lstStyle/>
          <a:p>
            <a:pPr algn="ctr">
              <a:lnSpc>
                <a:spcPct val="100000"/>
              </a:lnSpc>
            </a:pPr>
            <a:r>
              <a:rPr lang="en-US" dirty="0"/>
              <a:t>1 Corinthians 15:22</a:t>
            </a:r>
          </a:p>
        </p:txBody>
      </p:sp>
      <p:grpSp>
        <p:nvGrpSpPr>
          <p:cNvPr id="52" name="Group 19">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80479" y="3871114"/>
            <a:ext cx="867485" cy="115439"/>
            <a:chOff x="8910933" y="1861308"/>
            <a:chExt cx="867485" cy="115439"/>
          </a:xfrm>
        </p:grpSpPr>
        <p:sp>
          <p:nvSpPr>
            <p:cNvPr id="53" name="Rectangle 20">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70968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8">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10">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2" name="Rectangle 11">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50" name="Straight Connector 12">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Straight Connector 13">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16" name="Rectangle 15">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7618AB-1B6B-4AC5-87E6-78BA27052B4F}"/>
              </a:ext>
            </a:extLst>
          </p:cNvPr>
          <p:cNvPicPr>
            <a:picLocks noChangeAspect="1"/>
          </p:cNvPicPr>
          <p:nvPr/>
        </p:nvPicPr>
        <p:blipFill rotWithShape="1">
          <a:blip r:embed="rId2"/>
          <a:srcRect t="17279"/>
          <a:stretch/>
        </p:blipFill>
        <p:spPr>
          <a:xfrm>
            <a:off x="20" y="0"/>
            <a:ext cx="12191980" cy="6857989"/>
          </a:xfrm>
          <a:prstGeom prst="rect">
            <a:avLst/>
          </a:prstGeom>
        </p:spPr>
      </p:pic>
      <p:sp>
        <p:nvSpPr>
          <p:cNvPr id="18" name="Rectangle 5">
            <a:extLst>
              <a:ext uri="{FF2B5EF4-FFF2-40B4-BE49-F238E27FC236}">
                <a16:creationId xmlns:a16="http://schemas.microsoft.com/office/drawing/2014/main" id="{FDCD62BB-F134-412E-AF5B-602B04458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50337"/>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CD5163-2DBB-40C3-A44C-3D3F989E47C7}"/>
              </a:ext>
            </a:extLst>
          </p:cNvPr>
          <p:cNvSpPr>
            <a:spLocks noGrp="1"/>
          </p:cNvSpPr>
          <p:nvPr>
            <p:ph type="title"/>
          </p:nvPr>
        </p:nvSpPr>
        <p:spPr>
          <a:xfrm>
            <a:off x="1048561" y="1066800"/>
            <a:ext cx="3931320" cy="2805617"/>
          </a:xfrm>
        </p:spPr>
        <p:txBody>
          <a:bodyPr vert="horz" lIns="91440" tIns="45720" rIns="91440" bIns="45720" rtlCol="0" anchor="b">
            <a:noAutofit/>
          </a:bodyPr>
          <a:lstStyle/>
          <a:p>
            <a:pPr algn="ctr"/>
            <a:r>
              <a:rPr lang="en-GB" sz="2400" b="1" baseline="30000" dirty="0"/>
              <a:t>12 </a:t>
            </a:r>
            <a:r>
              <a:rPr lang="en-GB" sz="2400" dirty="0"/>
              <a:t>Therefore, just as sin came into the world through one man, and death through sin, so death spread to all people [no one being able to stop it or escape its power], because they all sinned. </a:t>
            </a:r>
            <a:endParaRPr lang="en-US" sz="2400" kern="1200" cap="all" spc="390" baseline="0" dirty="0">
              <a:solidFill>
                <a:schemeClr val="tx2"/>
              </a:solidFill>
            </a:endParaRPr>
          </a:p>
        </p:txBody>
      </p:sp>
      <p:sp>
        <p:nvSpPr>
          <p:cNvPr id="3" name="Subtitle 2">
            <a:extLst>
              <a:ext uri="{FF2B5EF4-FFF2-40B4-BE49-F238E27FC236}">
                <a16:creationId xmlns:a16="http://schemas.microsoft.com/office/drawing/2014/main" id="{A6F6EEC9-83A7-4141-B558-877C38F70303}"/>
              </a:ext>
            </a:extLst>
          </p:cNvPr>
          <p:cNvSpPr>
            <a:spLocks noGrp="1"/>
          </p:cNvSpPr>
          <p:nvPr>
            <p:ph idx="1"/>
          </p:nvPr>
        </p:nvSpPr>
        <p:spPr>
          <a:xfrm>
            <a:off x="1048561" y="4327781"/>
            <a:ext cx="3931321" cy="1033669"/>
          </a:xfrm>
        </p:spPr>
        <p:txBody>
          <a:bodyPr vert="horz" lIns="91440" tIns="45720" rIns="91440" bIns="45720" rtlCol="0">
            <a:normAutofit/>
          </a:bodyPr>
          <a:lstStyle/>
          <a:p>
            <a:pPr algn="ctr">
              <a:lnSpc>
                <a:spcPct val="100000"/>
              </a:lnSpc>
            </a:pPr>
            <a:r>
              <a:rPr lang="en-US" dirty="0"/>
              <a:t>Romans 5:12 AMP</a:t>
            </a:r>
          </a:p>
        </p:txBody>
      </p:sp>
      <p:grpSp>
        <p:nvGrpSpPr>
          <p:cNvPr id="52" name="Group 19">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80479" y="3871114"/>
            <a:ext cx="867485" cy="115439"/>
            <a:chOff x="8910933" y="1861308"/>
            <a:chExt cx="867485" cy="115439"/>
          </a:xfrm>
        </p:grpSpPr>
        <p:sp>
          <p:nvSpPr>
            <p:cNvPr id="53" name="Rectangle 20">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86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8">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10">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2" name="Rectangle 11">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50" name="Straight Connector 12">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Straight Connector 13">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16" name="Rectangle 15">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7618AB-1B6B-4AC5-87E6-78BA27052B4F}"/>
              </a:ext>
            </a:extLst>
          </p:cNvPr>
          <p:cNvPicPr>
            <a:picLocks noChangeAspect="1"/>
          </p:cNvPicPr>
          <p:nvPr/>
        </p:nvPicPr>
        <p:blipFill rotWithShape="1">
          <a:blip r:embed="rId2"/>
          <a:srcRect t="17279"/>
          <a:stretch/>
        </p:blipFill>
        <p:spPr>
          <a:xfrm>
            <a:off x="20" y="11"/>
            <a:ext cx="12191980" cy="6857989"/>
          </a:xfrm>
          <a:prstGeom prst="rect">
            <a:avLst/>
          </a:prstGeom>
        </p:spPr>
      </p:pic>
      <p:sp>
        <p:nvSpPr>
          <p:cNvPr id="18" name="Rectangle 5">
            <a:extLst>
              <a:ext uri="{FF2B5EF4-FFF2-40B4-BE49-F238E27FC236}">
                <a16:creationId xmlns:a16="http://schemas.microsoft.com/office/drawing/2014/main" id="{FDCD62BB-F134-412E-AF5B-602B04458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50337"/>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CD5163-2DBB-40C3-A44C-3D3F989E47C7}"/>
              </a:ext>
            </a:extLst>
          </p:cNvPr>
          <p:cNvSpPr>
            <a:spLocks noGrp="1"/>
          </p:cNvSpPr>
          <p:nvPr>
            <p:ph type="title"/>
          </p:nvPr>
        </p:nvSpPr>
        <p:spPr>
          <a:xfrm>
            <a:off x="1048561" y="1066800"/>
            <a:ext cx="3931320" cy="2267193"/>
          </a:xfrm>
        </p:spPr>
        <p:txBody>
          <a:bodyPr vert="horz" lIns="91440" tIns="45720" rIns="91440" bIns="45720" rtlCol="0" anchor="b">
            <a:normAutofit/>
          </a:bodyPr>
          <a:lstStyle/>
          <a:p>
            <a:pPr algn="ctr"/>
            <a:r>
              <a:rPr lang="en-GB" dirty="0"/>
              <a:t>Please note it was MAN not Satan who brought SIN into the world</a:t>
            </a:r>
            <a:endParaRPr lang="en-US" sz="2800" kern="1200" cap="all" spc="390" baseline="0" dirty="0">
              <a:solidFill>
                <a:schemeClr val="tx2"/>
              </a:solidFill>
              <a:latin typeface="+mj-lt"/>
              <a:ea typeface="+mj-ea"/>
              <a:cs typeface="+mj-cs"/>
            </a:endParaRPr>
          </a:p>
        </p:txBody>
      </p:sp>
      <p:sp>
        <p:nvSpPr>
          <p:cNvPr id="3" name="Subtitle 2">
            <a:extLst>
              <a:ext uri="{FF2B5EF4-FFF2-40B4-BE49-F238E27FC236}">
                <a16:creationId xmlns:a16="http://schemas.microsoft.com/office/drawing/2014/main" id="{A6F6EEC9-83A7-4141-B558-877C38F70303}"/>
              </a:ext>
            </a:extLst>
          </p:cNvPr>
          <p:cNvSpPr>
            <a:spLocks noGrp="1"/>
          </p:cNvSpPr>
          <p:nvPr>
            <p:ph idx="1"/>
          </p:nvPr>
        </p:nvSpPr>
        <p:spPr>
          <a:xfrm>
            <a:off x="1048561" y="4327781"/>
            <a:ext cx="3931321" cy="1033669"/>
          </a:xfrm>
        </p:spPr>
        <p:txBody>
          <a:bodyPr vert="horz" lIns="91440" tIns="45720" rIns="91440" bIns="45720" rtlCol="0">
            <a:normAutofit/>
          </a:bodyPr>
          <a:lstStyle/>
          <a:p>
            <a:pPr algn="ctr">
              <a:lnSpc>
                <a:spcPct val="100000"/>
              </a:lnSpc>
            </a:pPr>
            <a:r>
              <a:rPr lang="en-US" dirty="0"/>
              <a:t>Romans 5:12</a:t>
            </a:r>
          </a:p>
        </p:txBody>
      </p:sp>
      <p:grpSp>
        <p:nvGrpSpPr>
          <p:cNvPr id="52" name="Group 19">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80479" y="3871114"/>
            <a:ext cx="867485" cy="115439"/>
            <a:chOff x="8910933" y="1861308"/>
            <a:chExt cx="867485" cy="115439"/>
          </a:xfrm>
        </p:grpSpPr>
        <p:sp>
          <p:nvSpPr>
            <p:cNvPr id="53" name="Rectangle 20">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1573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1066800"/>
            <a:ext cx="3931320" cy="2267193"/>
          </a:xfrm>
        </p:spPr>
        <p:txBody>
          <a:bodyPr vert="horz" lIns="91440" tIns="45720" rIns="91440" bIns="45720" rtlCol="0" anchor="b">
            <a:normAutofit/>
          </a:bodyPr>
          <a:lstStyle/>
          <a:p>
            <a:pPr algn="ctr"/>
            <a:r>
              <a:rPr lang="en-US" sz="2800" kern="1200" cap="all" spc="390" baseline="0">
                <a:solidFill>
                  <a:schemeClr val="tx2"/>
                </a:solidFill>
                <a:latin typeface="+mj-lt"/>
                <a:ea typeface="+mj-ea"/>
                <a:cs typeface="+mj-cs"/>
              </a:rPr>
              <a:t>Man Fell into Various Pits of SIN</a:t>
            </a: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86977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592123"/>
          </a:xfrm>
        </p:spPr>
        <p:txBody>
          <a:bodyPr vert="horz" lIns="91440" tIns="45720" rIns="91440" bIns="45720" rtlCol="0" anchor="b">
            <a:normAutofit fontScale="90000"/>
          </a:bodyPr>
          <a:lstStyle/>
          <a:p>
            <a:r>
              <a:rPr lang="en-GB" sz="1600" b="1" i="0" dirty="0">
                <a:solidFill>
                  <a:srgbClr val="252324"/>
                </a:solidFill>
                <a:effectLst/>
                <a:latin typeface="Tinos"/>
              </a:rPr>
              <a:t>Adultery</a:t>
            </a:r>
            <a:r>
              <a:rPr lang="en-GB" sz="1600" b="0" i="0" dirty="0">
                <a:solidFill>
                  <a:srgbClr val="252324"/>
                </a:solidFill>
                <a:effectLst/>
                <a:latin typeface="Tinos"/>
              </a:rPr>
              <a:t>—Matthew 5:27-28, 32; 19:9, 18; Mark 10:11-12; Luke 16:18; Hebrews 13:4; 1 Corinthians 6:9-10; Mark 7:21; John 8:1-11</a:t>
            </a:r>
            <a:br>
              <a:rPr lang="en-GB" sz="1600" b="0" i="0" dirty="0">
                <a:solidFill>
                  <a:srgbClr val="252324"/>
                </a:solidFill>
                <a:effectLst/>
                <a:latin typeface="Tinos"/>
              </a:rPr>
            </a:br>
            <a:r>
              <a:rPr lang="en-GB" sz="1600" b="1" i="0" dirty="0">
                <a:solidFill>
                  <a:srgbClr val="252324"/>
                </a:solidFill>
                <a:effectLst/>
                <a:latin typeface="Tinos"/>
              </a:rPr>
              <a:t>Anger</a:t>
            </a:r>
            <a:r>
              <a:rPr lang="en-GB" sz="1600" b="0" i="0" dirty="0">
                <a:solidFill>
                  <a:srgbClr val="252324"/>
                </a:solidFill>
                <a:effectLst/>
                <a:latin typeface="Tinos"/>
              </a:rPr>
              <a:t>—Galatians 5:20; Ephesians 4:26, 31; 6:4; Colossians 3:8; James 1:19-20</a:t>
            </a:r>
            <a:br>
              <a:rPr lang="en-GB" sz="1600" b="0" i="0" dirty="0">
                <a:solidFill>
                  <a:srgbClr val="252324"/>
                </a:solidFill>
                <a:effectLst/>
                <a:latin typeface="Tinos"/>
              </a:rPr>
            </a:br>
            <a:r>
              <a:rPr lang="en-GB" sz="1600" b="1" i="0" dirty="0">
                <a:solidFill>
                  <a:srgbClr val="252324"/>
                </a:solidFill>
                <a:effectLst/>
                <a:latin typeface="Tinos"/>
              </a:rPr>
              <a:t>Anger</a:t>
            </a:r>
            <a:r>
              <a:rPr lang="en-GB" sz="1600" b="0" i="0" dirty="0">
                <a:solidFill>
                  <a:srgbClr val="252324"/>
                </a:solidFill>
                <a:effectLst/>
                <a:latin typeface="Tinos"/>
              </a:rPr>
              <a:t> with one’s brother—Matthew 5:22</a:t>
            </a:r>
            <a:br>
              <a:rPr lang="en-GB" sz="1600" b="0" i="0" dirty="0">
                <a:solidFill>
                  <a:srgbClr val="252324"/>
                </a:solidFill>
                <a:effectLst/>
                <a:latin typeface="Tinos"/>
              </a:rPr>
            </a:br>
            <a:r>
              <a:rPr lang="en-GB" sz="1600" b="1" i="0" dirty="0">
                <a:solidFill>
                  <a:srgbClr val="252324"/>
                </a:solidFill>
                <a:effectLst/>
                <a:latin typeface="Tinos"/>
              </a:rPr>
              <a:t>Arrogance</a:t>
            </a:r>
            <a:r>
              <a:rPr lang="en-GB" sz="1600" b="0" i="0" dirty="0">
                <a:solidFill>
                  <a:srgbClr val="252324"/>
                </a:solidFill>
                <a:effectLst/>
                <a:latin typeface="Tinos"/>
              </a:rPr>
              <a:t>—2 Timothy 3:2; 2 Corinthians 12:20; 2 Timothy 3:2; 1 Corinthians 5:2; 8:1; 13:4</a:t>
            </a:r>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86218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74" name="Rectangle 73">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75" name="Straight Connector 74">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78" name="Rectangle 77">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51BC5-8EA7-483D-9ABE-BE8F3AC3EDC3}"/>
              </a:ext>
            </a:extLst>
          </p:cNvPr>
          <p:cNvSpPr>
            <a:spLocks noGrp="1"/>
          </p:cNvSpPr>
          <p:nvPr>
            <p:ph type="title"/>
          </p:nvPr>
        </p:nvSpPr>
        <p:spPr>
          <a:xfrm>
            <a:off x="1082340" y="922351"/>
            <a:ext cx="3931320" cy="2843256"/>
          </a:xfrm>
        </p:spPr>
        <p:txBody>
          <a:bodyPr vert="horz" lIns="91440" tIns="45720" rIns="91440" bIns="45720" rtlCol="0" anchor="b">
            <a:normAutofit fontScale="90000"/>
          </a:bodyPr>
          <a:lstStyle/>
          <a:p>
            <a:pPr algn="l"/>
            <a:r>
              <a:rPr lang="en-GB" sz="1600" b="1" i="0" dirty="0">
                <a:solidFill>
                  <a:srgbClr val="252324"/>
                </a:solidFill>
                <a:effectLst/>
                <a:latin typeface="Tinos"/>
              </a:rPr>
              <a:t>Bitterness</a:t>
            </a:r>
            <a:r>
              <a:rPr lang="en-GB" sz="1600" b="0" i="0" dirty="0">
                <a:solidFill>
                  <a:srgbClr val="252324"/>
                </a:solidFill>
                <a:effectLst/>
                <a:latin typeface="Tinos"/>
              </a:rPr>
              <a:t>—Ephesians 4:31; Hebrews 12:15; Romans 2:24; 3:14; Acts 8:23; James 2:7</a:t>
            </a:r>
            <a:br>
              <a:rPr lang="en-GB" sz="1600" b="0" i="0" dirty="0">
                <a:solidFill>
                  <a:srgbClr val="252324"/>
                </a:solidFill>
                <a:effectLst/>
                <a:latin typeface="Tinos"/>
              </a:rPr>
            </a:br>
            <a:r>
              <a:rPr lang="en-GB" sz="1600" b="1" i="0" dirty="0">
                <a:solidFill>
                  <a:srgbClr val="252324"/>
                </a:solidFill>
                <a:effectLst/>
                <a:latin typeface="Tinos"/>
              </a:rPr>
              <a:t>Blasphemy</a:t>
            </a:r>
            <a:r>
              <a:rPr lang="en-GB" sz="1600" b="0" i="0" dirty="0">
                <a:solidFill>
                  <a:srgbClr val="252324"/>
                </a:solidFill>
                <a:effectLst/>
                <a:latin typeface="Tinos"/>
              </a:rPr>
              <a:t>—Mark 8:38; Acts 18:6</a:t>
            </a:r>
            <a:br>
              <a:rPr lang="en-GB" sz="1600" b="0" i="0" dirty="0">
                <a:solidFill>
                  <a:srgbClr val="252324"/>
                </a:solidFill>
                <a:effectLst/>
                <a:latin typeface="Tinos"/>
              </a:rPr>
            </a:br>
            <a:r>
              <a:rPr lang="en-GB" sz="1600" b="1" i="0" dirty="0">
                <a:solidFill>
                  <a:srgbClr val="252324"/>
                </a:solidFill>
                <a:effectLst/>
                <a:latin typeface="Tinos"/>
              </a:rPr>
              <a:t>Boasting</a:t>
            </a:r>
            <a:r>
              <a:rPr lang="en-GB" sz="1600" b="0" i="0" dirty="0">
                <a:solidFill>
                  <a:srgbClr val="252324"/>
                </a:solidFill>
                <a:effectLst/>
                <a:latin typeface="Tinos"/>
              </a:rPr>
              <a:t>—Romans 1:30; 2 Timothy 3:2; Galatians 5:26</a:t>
            </a:r>
            <a:br>
              <a:rPr lang="en-GB" sz="1600" b="0" i="0" dirty="0">
                <a:solidFill>
                  <a:srgbClr val="252324"/>
                </a:solidFill>
                <a:effectLst/>
                <a:latin typeface="Tinos"/>
              </a:rPr>
            </a:br>
            <a:r>
              <a:rPr lang="en-GB" sz="1600" b="1" i="0" dirty="0">
                <a:solidFill>
                  <a:srgbClr val="252324"/>
                </a:solidFill>
                <a:effectLst/>
                <a:latin typeface="Tinos"/>
              </a:rPr>
              <a:t>Brutality</a:t>
            </a:r>
            <a:r>
              <a:rPr lang="en-GB" sz="1600" b="0" i="0" dirty="0">
                <a:solidFill>
                  <a:srgbClr val="252324"/>
                </a:solidFill>
                <a:effectLst/>
                <a:latin typeface="Tinos"/>
              </a:rPr>
              <a:t>—2 Timothy 3:3</a:t>
            </a:r>
            <a:br>
              <a:rPr lang="en-GB" sz="1600" b="0" i="0" dirty="0">
                <a:solidFill>
                  <a:srgbClr val="252324"/>
                </a:solidFill>
                <a:effectLst/>
                <a:latin typeface="Tinos"/>
              </a:rPr>
            </a:br>
            <a:r>
              <a:rPr lang="en-GB" sz="1600" b="0" i="0" dirty="0">
                <a:solidFill>
                  <a:srgbClr val="252324"/>
                </a:solidFill>
                <a:effectLst/>
                <a:latin typeface="Tinos"/>
              </a:rPr>
              <a:t>Brother going to </a:t>
            </a:r>
            <a:r>
              <a:rPr lang="en-GB" sz="1600" b="1" i="0" dirty="0">
                <a:solidFill>
                  <a:srgbClr val="252324"/>
                </a:solidFill>
                <a:effectLst/>
                <a:latin typeface="Tinos"/>
              </a:rPr>
              <a:t>Law</a:t>
            </a:r>
            <a:r>
              <a:rPr lang="en-GB" sz="1600" b="0" i="0" dirty="0">
                <a:solidFill>
                  <a:srgbClr val="252324"/>
                </a:solidFill>
                <a:effectLst/>
                <a:latin typeface="Tinos"/>
              </a:rPr>
              <a:t> against brother—1 Corinthians 6:1-7</a:t>
            </a:r>
            <a:br>
              <a:rPr lang="en-GB" sz="1050" b="0" i="0" dirty="0">
                <a:solidFill>
                  <a:srgbClr val="252324"/>
                </a:solidFill>
                <a:effectLst/>
                <a:latin typeface="Tinos"/>
              </a:rPr>
            </a:br>
            <a:br>
              <a:rPr lang="en-GB" sz="1600" b="0" i="0" dirty="0">
                <a:solidFill>
                  <a:srgbClr val="252324"/>
                </a:solidFill>
                <a:effectLst/>
                <a:latin typeface="Tinos"/>
              </a:rPr>
            </a:br>
            <a:endParaRPr lang="en-US" sz="2800" kern="1200" cap="all" spc="390" baseline="0" dirty="0">
              <a:solidFill>
                <a:schemeClr val="tx2"/>
              </a:solidFill>
              <a:latin typeface="+mj-lt"/>
              <a:ea typeface="+mj-ea"/>
              <a:cs typeface="+mj-cs"/>
            </a:endParaRPr>
          </a:p>
        </p:txBody>
      </p:sp>
      <p:pic>
        <p:nvPicPr>
          <p:cNvPr id="1026" name="Picture 2">
            <a:extLst>
              <a:ext uri="{FF2B5EF4-FFF2-40B4-BE49-F238E27FC236}">
                <a16:creationId xmlns:a16="http://schemas.microsoft.com/office/drawing/2014/main" id="{1186DC2D-A5CD-4660-9A86-49FF16292A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67432" y="723900"/>
            <a:ext cx="5429236" cy="5429236"/>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83" name="Rectangle 82">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91280065"/>
      </p:ext>
    </p:extLst>
  </p:cSld>
  <p:clrMapOvr>
    <a:masterClrMapping/>
  </p:clrMapOvr>
</p:sld>
</file>

<file path=ppt/theme/theme1.xml><?xml version="1.0" encoding="utf-8"?>
<a:theme xmlns:a="http://schemas.openxmlformats.org/drawingml/2006/main" name="AdornVTI">
  <a:themeElements>
    <a:clrScheme name="AnalogousFromRegularSeed_2SEEDS">
      <a:dk1>
        <a:srgbClr val="000000"/>
      </a:dk1>
      <a:lt1>
        <a:srgbClr val="FFFFFF"/>
      </a:lt1>
      <a:dk2>
        <a:srgbClr val="41243E"/>
      </a:dk2>
      <a:lt2>
        <a:srgbClr val="E2E8E3"/>
      </a:lt2>
      <a:accent1>
        <a:srgbClr val="D517C4"/>
      </a:accent1>
      <a:accent2>
        <a:srgbClr val="A829E7"/>
      </a:accent2>
      <a:accent3>
        <a:srgbClr val="E72987"/>
      </a:accent3>
      <a:accent4>
        <a:srgbClr val="CC9A16"/>
      </a:accent4>
      <a:accent5>
        <a:srgbClr val="98AC1F"/>
      </a:accent5>
      <a:accent6>
        <a:srgbClr val="5CB814"/>
      </a:accent6>
      <a:hlink>
        <a:srgbClr val="32963A"/>
      </a:hlink>
      <a:folHlink>
        <a:srgbClr val="7F7F7F"/>
      </a:folHlink>
    </a:clrScheme>
    <a:fontScheme name="Bembo">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ornVTI" id="{497E3FA9-5A27-4D12-9D04-917BEF3D1303}" vid="{34192A01-61CA-4566-9818-841C607496F7}"/>
    </a:ext>
  </a:extLst>
</a:theme>
</file>

<file path=docProps/app.xml><?xml version="1.0" encoding="utf-8"?>
<Properties xmlns="http://schemas.openxmlformats.org/officeDocument/2006/extended-properties" xmlns:vt="http://schemas.openxmlformats.org/officeDocument/2006/docPropsVTypes">
  <TotalTime>1626</TotalTime>
  <Words>1886</Words>
  <Application>Microsoft Office PowerPoint</Application>
  <PresentationFormat>Widescreen</PresentationFormat>
  <Paragraphs>112</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Arial</vt:lpstr>
      <vt:lpstr>Bembo</vt:lpstr>
      <vt:lpstr>Georgia</vt:lpstr>
      <vt:lpstr>system-ui</vt:lpstr>
      <vt:lpstr>Tinos</vt:lpstr>
      <vt:lpstr>AdornVTI</vt:lpstr>
      <vt:lpstr>Sex and Sexuality</vt:lpstr>
      <vt:lpstr>All of us have sinned and fallen short of God’s glory.</vt:lpstr>
      <vt:lpstr> For just as in Adam all die…. </vt:lpstr>
      <vt:lpstr>Adam brought death to all of us…. </vt:lpstr>
      <vt:lpstr>12 Therefore, just as sin came into the world through one man, and death through sin, so death spread to all people [no one being able to stop it or escape its power], because they all sinned. </vt:lpstr>
      <vt:lpstr>Please note it was MAN not Satan who brought SIN into the world</vt:lpstr>
      <vt:lpstr>Man Fell into Various Pits of SIN</vt:lpstr>
      <vt:lpstr>Adultery—Matthew 5:27-28, 32; 19:9, 18; Mark 10:11-12; Luke 16:18; Hebrews 13:4; 1 Corinthians 6:9-10; Mark 7:21; John 8:1-11 Anger—Galatians 5:20; Ephesians 4:26, 31; 6:4; Colossians 3:8; James 1:19-20 Anger with one’s brother—Matthew 5:22 Arrogance—2 Timothy 3:2; 2 Corinthians 12:20; 2 Timothy 3:2; 1 Corinthians 5:2; 8:1; 13:4 </vt:lpstr>
      <vt:lpstr>Bitterness—Ephesians 4:31; Hebrews 12:15; Romans 2:24; 3:14; Acts 8:23; James 2:7 Blasphemy—Mark 8:38; Acts 18:6 Boasting—Romans 1:30; 2 Timothy 3:2; Galatians 5:26 Brutality—2 Timothy 3:3 Brother going to Law against brother—1 Corinthians 6:1-7  </vt:lpstr>
      <vt:lpstr>Carousing—Romans 13:13; Galatians 5:21; 1 Peter 4:3 Clamor—Ephesians 4:31 Complaining—Ephesians 4:31; Colossians 3:13; 1 Peter 4:9; James 5:9 Conceit—2 Timothy 3:4 Coveting—Mark 7:22; Ephesians 5:5; Acts 20:33; Romans 13:9 Cowardice—Revelation 21:8  </vt:lpstr>
      <vt:lpstr>Deceit—Mark 7:22; Acts 13:10; Romans 1:29; 1 Peter 3:10 Defrauding—1 Corinthians 6:7 Denying Christ—Matthew 10:33; Luke 12:9; 1 John 2:22-23 Desiring praise of men—John 12:43 Disobedience to parents—Romans 1:30; 2 Timothy 3:2; Titus 3:3 Divisions—1 Corinthians 1:10 Divorce—Matthew 5:32; 19:9; Mark 10:11-12; Luke 16:18 Drinking parties—1 Peter 4:3 Drunkenness—Romans 13:13; 15: 13; Ephesians 5:18; 1 Corinthians 5:11; 6:10; Colossians 3:13; 1 Peter 4:3 </vt:lpstr>
      <vt:lpstr> </vt:lpstr>
      <vt:lpstr> </vt:lpstr>
      <vt:lpstr> </vt:lpstr>
      <vt:lpstr> </vt:lpstr>
      <vt:lpstr> </vt:lpstr>
      <vt:lpstr> </vt:lpstr>
      <vt:lpstr> </vt:lpstr>
      <vt:lpstr> </vt:lpstr>
      <vt:lpstr> </vt:lpstr>
      <vt:lpstr> </vt:lpstr>
      <vt:lpstr> </vt:lpstr>
      <vt:lpstr>Choice or Compulsion?</vt:lpstr>
      <vt:lpstr>Few aspects of human biology are as complex—or politically fraught—as sexual orientation. Some would suggest that gay people are “born this way,” as opposed to having made a lifestyle choice</vt:lpstr>
      <vt:lpstr>Some claim there is a ‘gay gene’ which makes people oriented towards same sex attraction. OTHERS CLAIM THAT GAY PEOPLE CHOOSE TO BE ATTRACTED TO THE SAME SEX</vt:lpstr>
      <vt:lpstr>One of the things that never gets thrown into the public debate is the fact of  sin</vt:lpstr>
      <vt:lpstr>15 For I do not understand what I am doing, because I do not practice what I want to do, but I do what I hate. 16 Now if I do what I do not want to do, I agree with the law that it is good. 17 So now I am no longer the one doing it, but it is sin living in me. Romans 7:15-17</vt:lpstr>
      <vt:lpstr>ORIGINAL SIN</vt:lpstr>
      <vt:lpstr>ORIGINAL SIN</vt:lpstr>
      <vt:lpstr>ORIGINAL SIN</vt:lpstr>
      <vt:lpstr>ORIGINAL SIN</vt:lpstr>
      <vt:lpstr>ORIGINAL SIN</vt:lpstr>
      <vt:lpstr>ORIGINAL SIN</vt:lpstr>
      <vt:lpstr>ORIGINAL SIN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 and Sexuality</dc:title>
  <dc:creator>Senior Pastor</dc:creator>
  <cp:lastModifiedBy>Senior Pastor</cp:lastModifiedBy>
  <cp:revision>1</cp:revision>
  <dcterms:created xsi:type="dcterms:W3CDTF">2021-11-03T13:03:21Z</dcterms:created>
  <dcterms:modified xsi:type="dcterms:W3CDTF">2021-11-04T16:10:06Z</dcterms:modified>
</cp:coreProperties>
</file>